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4" r:id="rId1"/>
  </p:sldMasterIdLst>
  <p:notesMasterIdLst>
    <p:notesMasterId r:id="rId68"/>
  </p:notesMasterIdLst>
  <p:handoutMasterIdLst>
    <p:handoutMasterId r:id="rId69"/>
  </p:handoutMasterIdLst>
  <p:sldIdLst>
    <p:sldId id="265" r:id="rId2"/>
    <p:sldId id="266" r:id="rId3"/>
    <p:sldId id="385" r:id="rId4"/>
    <p:sldId id="331" r:id="rId5"/>
    <p:sldId id="369" r:id="rId6"/>
    <p:sldId id="386" r:id="rId7"/>
    <p:sldId id="387" r:id="rId8"/>
    <p:sldId id="390" r:id="rId9"/>
    <p:sldId id="388" r:id="rId10"/>
    <p:sldId id="389" r:id="rId11"/>
    <p:sldId id="393" r:id="rId12"/>
    <p:sldId id="394" r:id="rId13"/>
    <p:sldId id="432" r:id="rId14"/>
    <p:sldId id="425" r:id="rId15"/>
    <p:sldId id="426" r:id="rId16"/>
    <p:sldId id="427" r:id="rId17"/>
    <p:sldId id="428" r:id="rId18"/>
    <p:sldId id="430" r:id="rId19"/>
    <p:sldId id="429" r:id="rId20"/>
    <p:sldId id="431" r:id="rId21"/>
    <p:sldId id="444" r:id="rId22"/>
    <p:sldId id="397" r:id="rId23"/>
    <p:sldId id="398" r:id="rId24"/>
    <p:sldId id="433" r:id="rId25"/>
    <p:sldId id="412" r:id="rId26"/>
    <p:sldId id="413" r:id="rId27"/>
    <p:sldId id="414" r:id="rId28"/>
    <p:sldId id="415" r:id="rId29"/>
    <p:sldId id="416" r:id="rId30"/>
    <p:sldId id="417" r:id="rId31"/>
    <p:sldId id="418" r:id="rId32"/>
    <p:sldId id="419" r:id="rId33"/>
    <p:sldId id="420" r:id="rId34"/>
    <p:sldId id="421" r:id="rId35"/>
    <p:sldId id="422" r:id="rId36"/>
    <p:sldId id="423" r:id="rId37"/>
    <p:sldId id="424" r:id="rId38"/>
    <p:sldId id="395" r:id="rId39"/>
    <p:sldId id="396" r:id="rId40"/>
    <p:sldId id="434" r:id="rId41"/>
    <p:sldId id="399" r:id="rId42"/>
    <p:sldId id="400" r:id="rId43"/>
    <p:sldId id="401" r:id="rId44"/>
    <p:sldId id="402" r:id="rId45"/>
    <p:sldId id="403" r:id="rId46"/>
    <p:sldId id="404" r:id="rId47"/>
    <p:sldId id="405" r:id="rId48"/>
    <p:sldId id="406" r:id="rId49"/>
    <p:sldId id="407" r:id="rId50"/>
    <p:sldId id="408" r:id="rId51"/>
    <p:sldId id="411" r:id="rId52"/>
    <p:sldId id="409" r:id="rId53"/>
    <p:sldId id="410" r:id="rId54"/>
    <p:sldId id="391" r:id="rId55"/>
    <p:sldId id="392" r:id="rId56"/>
    <p:sldId id="435" r:id="rId57"/>
    <p:sldId id="437" r:id="rId58"/>
    <p:sldId id="436" r:id="rId59"/>
    <p:sldId id="438" r:id="rId60"/>
    <p:sldId id="446" r:id="rId61"/>
    <p:sldId id="439" r:id="rId62"/>
    <p:sldId id="445" r:id="rId63"/>
    <p:sldId id="441" r:id="rId64"/>
    <p:sldId id="443" r:id="rId65"/>
    <p:sldId id="326" r:id="rId66"/>
    <p:sldId id="261" r:id="rId67"/>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86244" autoAdjust="0"/>
  </p:normalViewPr>
  <p:slideViewPr>
    <p:cSldViewPr snapToGrid="0">
      <p:cViewPr varScale="1">
        <p:scale>
          <a:sx n="127" d="100"/>
          <a:sy n="127" d="100"/>
        </p:scale>
        <p:origin x="1760" y="184"/>
      </p:cViewPr>
      <p:guideLst>
        <p:guide orient="horz" pos="574"/>
        <p:guide pos="2880"/>
      </p:guideLst>
    </p:cSldViewPr>
  </p:slideViewPr>
  <p:outlineViewPr>
    <p:cViewPr>
      <p:scale>
        <a:sx n="33" d="100"/>
        <a:sy n="33" d="100"/>
      </p:scale>
      <p:origin x="0" y="-20312"/>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1/3/19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1/3/19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203363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12</a:t>
            </a:fld>
            <a:endParaRPr lang="en-US"/>
          </a:p>
        </p:txBody>
      </p:sp>
    </p:spTree>
    <p:extLst>
      <p:ext uri="{BB962C8B-B14F-4D97-AF65-F5344CB8AC3E}">
        <p14:creationId xmlns:p14="http://schemas.microsoft.com/office/powerpoint/2010/main" val="3220294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1581846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14</a:t>
            </a:fld>
            <a:endParaRPr lang="en-US"/>
          </a:p>
        </p:txBody>
      </p:sp>
    </p:spTree>
    <p:extLst>
      <p:ext uri="{BB962C8B-B14F-4D97-AF65-F5344CB8AC3E}">
        <p14:creationId xmlns:p14="http://schemas.microsoft.com/office/powerpoint/2010/main" val="2031791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a:p>
        </p:txBody>
      </p:sp>
    </p:spTree>
    <p:extLst>
      <p:ext uri="{BB962C8B-B14F-4D97-AF65-F5344CB8AC3E}">
        <p14:creationId xmlns:p14="http://schemas.microsoft.com/office/powerpoint/2010/main" val="4277575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16</a:t>
            </a:fld>
            <a:endParaRPr lang="en-US"/>
          </a:p>
        </p:txBody>
      </p:sp>
    </p:spTree>
    <p:extLst>
      <p:ext uri="{BB962C8B-B14F-4D97-AF65-F5344CB8AC3E}">
        <p14:creationId xmlns:p14="http://schemas.microsoft.com/office/powerpoint/2010/main" val="1685077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17</a:t>
            </a:fld>
            <a:endParaRPr lang="en-US"/>
          </a:p>
        </p:txBody>
      </p:sp>
    </p:spTree>
    <p:extLst>
      <p:ext uri="{BB962C8B-B14F-4D97-AF65-F5344CB8AC3E}">
        <p14:creationId xmlns:p14="http://schemas.microsoft.com/office/powerpoint/2010/main" val="2708761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18</a:t>
            </a:fld>
            <a:endParaRPr lang="en-US"/>
          </a:p>
        </p:txBody>
      </p:sp>
    </p:spTree>
    <p:extLst>
      <p:ext uri="{BB962C8B-B14F-4D97-AF65-F5344CB8AC3E}">
        <p14:creationId xmlns:p14="http://schemas.microsoft.com/office/powerpoint/2010/main" val="539819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19</a:t>
            </a:fld>
            <a:endParaRPr lang="en-US"/>
          </a:p>
        </p:txBody>
      </p:sp>
    </p:spTree>
    <p:extLst>
      <p:ext uri="{BB962C8B-B14F-4D97-AF65-F5344CB8AC3E}">
        <p14:creationId xmlns:p14="http://schemas.microsoft.com/office/powerpoint/2010/main" val="906091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20</a:t>
            </a:fld>
            <a:endParaRPr lang="en-US"/>
          </a:p>
        </p:txBody>
      </p:sp>
    </p:spTree>
    <p:extLst>
      <p:ext uri="{BB962C8B-B14F-4D97-AF65-F5344CB8AC3E}">
        <p14:creationId xmlns:p14="http://schemas.microsoft.com/office/powerpoint/2010/main" val="1774398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21</a:t>
            </a:fld>
            <a:endParaRPr lang="en-US"/>
          </a:p>
        </p:txBody>
      </p:sp>
    </p:spTree>
    <p:extLst>
      <p:ext uri="{BB962C8B-B14F-4D97-AF65-F5344CB8AC3E}">
        <p14:creationId xmlns:p14="http://schemas.microsoft.com/office/powerpoint/2010/main" val="385363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1329642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990868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3433544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108844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26</a:t>
            </a:fld>
            <a:endParaRPr lang="en-US"/>
          </a:p>
        </p:txBody>
      </p:sp>
    </p:spTree>
    <p:extLst>
      <p:ext uri="{BB962C8B-B14F-4D97-AF65-F5344CB8AC3E}">
        <p14:creationId xmlns:p14="http://schemas.microsoft.com/office/powerpoint/2010/main" val="1767336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1077232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28</a:t>
            </a:fld>
            <a:endParaRPr lang="en-US"/>
          </a:p>
        </p:txBody>
      </p:sp>
    </p:spTree>
    <p:extLst>
      <p:ext uri="{BB962C8B-B14F-4D97-AF65-F5344CB8AC3E}">
        <p14:creationId xmlns:p14="http://schemas.microsoft.com/office/powerpoint/2010/main" val="1759821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2671162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2487618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3720731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2411638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27488266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3346229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1086073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1768650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2177207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3380559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066C01-18BF-6F4D-9334-C915035FD91A}" type="slidenum">
              <a:rPr lang="en-US" smtClean="0"/>
              <a:pPr>
                <a:defRPr/>
              </a:pPr>
              <a:t>38</a:t>
            </a:fld>
            <a:endParaRPr lang="en-US"/>
          </a:p>
        </p:txBody>
      </p:sp>
    </p:spTree>
    <p:extLst>
      <p:ext uri="{BB962C8B-B14F-4D97-AF65-F5344CB8AC3E}">
        <p14:creationId xmlns:p14="http://schemas.microsoft.com/office/powerpoint/2010/main" val="3220556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39</a:t>
            </a:fld>
            <a:endParaRPr lang="en-US"/>
          </a:p>
        </p:txBody>
      </p:sp>
    </p:spTree>
    <p:extLst>
      <p:ext uri="{BB962C8B-B14F-4D97-AF65-F5344CB8AC3E}">
        <p14:creationId xmlns:p14="http://schemas.microsoft.com/office/powerpoint/2010/main" val="3411541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40</a:t>
            </a:fld>
            <a:endParaRPr lang="en-US"/>
          </a:p>
        </p:txBody>
      </p:sp>
    </p:spTree>
    <p:extLst>
      <p:ext uri="{BB962C8B-B14F-4D97-AF65-F5344CB8AC3E}">
        <p14:creationId xmlns:p14="http://schemas.microsoft.com/office/powerpoint/2010/main" val="311629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41</a:t>
            </a:fld>
            <a:endParaRPr lang="en-US"/>
          </a:p>
        </p:txBody>
      </p:sp>
    </p:spTree>
    <p:extLst>
      <p:ext uri="{BB962C8B-B14F-4D97-AF65-F5344CB8AC3E}">
        <p14:creationId xmlns:p14="http://schemas.microsoft.com/office/powerpoint/2010/main" val="4203046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42</a:t>
            </a:fld>
            <a:endParaRPr lang="en-US"/>
          </a:p>
        </p:txBody>
      </p:sp>
    </p:spTree>
    <p:extLst>
      <p:ext uri="{BB962C8B-B14F-4D97-AF65-F5344CB8AC3E}">
        <p14:creationId xmlns:p14="http://schemas.microsoft.com/office/powerpoint/2010/main" val="1392701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24189189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43</a:t>
            </a:fld>
            <a:endParaRPr lang="en-US"/>
          </a:p>
        </p:txBody>
      </p:sp>
    </p:spTree>
    <p:extLst>
      <p:ext uri="{BB962C8B-B14F-4D97-AF65-F5344CB8AC3E}">
        <p14:creationId xmlns:p14="http://schemas.microsoft.com/office/powerpoint/2010/main" val="840182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44</a:t>
            </a:fld>
            <a:endParaRPr lang="en-US"/>
          </a:p>
        </p:txBody>
      </p:sp>
    </p:spTree>
    <p:extLst>
      <p:ext uri="{BB962C8B-B14F-4D97-AF65-F5344CB8AC3E}">
        <p14:creationId xmlns:p14="http://schemas.microsoft.com/office/powerpoint/2010/main" val="16313602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45</a:t>
            </a:fld>
            <a:endParaRPr lang="en-US"/>
          </a:p>
        </p:txBody>
      </p:sp>
    </p:spTree>
    <p:extLst>
      <p:ext uri="{BB962C8B-B14F-4D97-AF65-F5344CB8AC3E}">
        <p14:creationId xmlns:p14="http://schemas.microsoft.com/office/powerpoint/2010/main" val="4046245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46</a:t>
            </a:fld>
            <a:endParaRPr lang="en-US"/>
          </a:p>
        </p:txBody>
      </p:sp>
    </p:spTree>
    <p:extLst>
      <p:ext uri="{BB962C8B-B14F-4D97-AF65-F5344CB8AC3E}">
        <p14:creationId xmlns:p14="http://schemas.microsoft.com/office/powerpoint/2010/main" val="3581378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47</a:t>
            </a:fld>
            <a:endParaRPr lang="en-US"/>
          </a:p>
        </p:txBody>
      </p:sp>
    </p:spTree>
    <p:extLst>
      <p:ext uri="{BB962C8B-B14F-4D97-AF65-F5344CB8AC3E}">
        <p14:creationId xmlns:p14="http://schemas.microsoft.com/office/powerpoint/2010/main" val="2251750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48</a:t>
            </a:fld>
            <a:endParaRPr lang="en-US"/>
          </a:p>
        </p:txBody>
      </p:sp>
    </p:spTree>
    <p:extLst>
      <p:ext uri="{BB962C8B-B14F-4D97-AF65-F5344CB8AC3E}">
        <p14:creationId xmlns:p14="http://schemas.microsoft.com/office/powerpoint/2010/main" val="12219290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49</a:t>
            </a:fld>
            <a:endParaRPr lang="en-US"/>
          </a:p>
        </p:txBody>
      </p:sp>
    </p:spTree>
    <p:extLst>
      <p:ext uri="{BB962C8B-B14F-4D97-AF65-F5344CB8AC3E}">
        <p14:creationId xmlns:p14="http://schemas.microsoft.com/office/powerpoint/2010/main" val="1973964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50</a:t>
            </a:fld>
            <a:endParaRPr lang="en-US"/>
          </a:p>
        </p:txBody>
      </p:sp>
    </p:spTree>
    <p:extLst>
      <p:ext uri="{BB962C8B-B14F-4D97-AF65-F5344CB8AC3E}">
        <p14:creationId xmlns:p14="http://schemas.microsoft.com/office/powerpoint/2010/main" val="35566704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51</a:t>
            </a:fld>
            <a:endParaRPr lang="en-US"/>
          </a:p>
        </p:txBody>
      </p:sp>
    </p:spTree>
    <p:extLst>
      <p:ext uri="{BB962C8B-B14F-4D97-AF65-F5344CB8AC3E}">
        <p14:creationId xmlns:p14="http://schemas.microsoft.com/office/powerpoint/2010/main" val="12948438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52</a:t>
            </a:fld>
            <a:endParaRPr lang="en-US"/>
          </a:p>
        </p:txBody>
      </p:sp>
    </p:spTree>
    <p:extLst>
      <p:ext uri="{BB962C8B-B14F-4D97-AF65-F5344CB8AC3E}">
        <p14:creationId xmlns:p14="http://schemas.microsoft.com/office/powerpoint/2010/main" val="2012719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13337226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53</a:t>
            </a:fld>
            <a:endParaRPr lang="en-US"/>
          </a:p>
        </p:txBody>
      </p:sp>
    </p:spTree>
    <p:extLst>
      <p:ext uri="{BB962C8B-B14F-4D97-AF65-F5344CB8AC3E}">
        <p14:creationId xmlns:p14="http://schemas.microsoft.com/office/powerpoint/2010/main" val="3846800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55</a:t>
            </a:fld>
            <a:endParaRPr lang="en-US"/>
          </a:p>
        </p:txBody>
      </p:sp>
    </p:spTree>
    <p:extLst>
      <p:ext uri="{BB962C8B-B14F-4D97-AF65-F5344CB8AC3E}">
        <p14:creationId xmlns:p14="http://schemas.microsoft.com/office/powerpoint/2010/main" val="26292392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56</a:t>
            </a:fld>
            <a:endParaRPr lang="en-US"/>
          </a:p>
        </p:txBody>
      </p:sp>
    </p:spTree>
    <p:extLst>
      <p:ext uri="{BB962C8B-B14F-4D97-AF65-F5344CB8AC3E}">
        <p14:creationId xmlns:p14="http://schemas.microsoft.com/office/powerpoint/2010/main" val="36456352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57</a:t>
            </a:fld>
            <a:endParaRPr lang="en-US"/>
          </a:p>
        </p:txBody>
      </p:sp>
    </p:spTree>
    <p:extLst>
      <p:ext uri="{BB962C8B-B14F-4D97-AF65-F5344CB8AC3E}">
        <p14:creationId xmlns:p14="http://schemas.microsoft.com/office/powerpoint/2010/main" val="5900820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58</a:t>
            </a:fld>
            <a:endParaRPr lang="en-US"/>
          </a:p>
        </p:txBody>
      </p:sp>
    </p:spTree>
    <p:extLst>
      <p:ext uri="{BB962C8B-B14F-4D97-AF65-F5344CB8AC3E}">
        <p14:creationId xmlns:p14="http://schemas.microsoft.com/office/powerpoint/2010/main" val="272832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59</a:t>
            </a:fld>
            <a:endParaRPr lang="en-US"/>
          </a:p>
        </p:txBody>
      </p:sp>
    </p:spTree>
    <p:extLst>
      <p:ext uri="{BB962C8B-B14F-4D97-AF65-F5344CB8AC3E}">
        <p14:creationId xmlns:p14="http://schemas.microsoft.com/office/powerpoint/2010/main" val="26560187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60</a:t>
            </a:fld>
            <a:endParaRPr lang="en-US"/>
          </a:p>
        </p:txBody>
      </p:sp>
    </p:spTree>
    <p:extLst>
      <p:ext uri="{BB962C8B-B14F-4D97-AF65-F5344CB8AC3E}">
        <p14:creationId xmlns:p14="http://schemas.microsoft.com/office/powerpoint/2010/main" val="2116597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61</a:t>
            </a:fld>
            <a:endParaRPr lang="en-US"/>
          </a:p>
        </p:txBody>
      </p:sp>
    </p:spTree>
    <p:extLst>
      <p:ext uri="{BB962C8B-B14F-4D97-AF65-F5344CB8AC3E}">
        <p14:creationId xmlns:p14="http://schemas.microsoft.com/office/powerpoint/2010/main" val="30025014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62</a:t>
            </a:fld>
            <a:endParaRPr lang="en-US"/>
          </a:p>
        </p:txBody>
      </p:sp>
    </p:spTree>
    <p:extLst>
      <p:ext uri="{BB962C8B-B14F-4D97-AF65-F5344CB8AC3E}">
        <p14:creationId xmlns:p14="http://schemas.microsoft.com/office/powerpoint/2010/main" val="3125510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63</a:t>
            </a:fld>
            <a:endParaRPr lang="en-US"/>
          </a:p>
        </p:txBody>
      </p:sp>
    </p:spTree>
    <p:extLst>
      <p:ext uri="{BB962C8B-B14F-4D97-AF65-F5344CB8AC3E}">
        <p14:creationId xmlns:p14="http://schemas.microsoft.com/office/powerpoint/2010/main" val="3104196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10730001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64</a:t>
            </a:fld>
            <a:endParaRPr lang="en-US"/>
          </a:p>
        </p:txBody>
      </p:sp>
    </p:spTree>
    <p:extLst>
      <p:ext uri="{BB962C8B-B14F-4D97-AF65-F5344CB8AC3E}">
        <p14:creationId xmlns:p14="http://schemas.microsoft.com/office/powerpoint/2010/main" val="20294693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65</a:t>
            </a:fld>
            <a:endParaRPr lang="en-US"/>
          </a:p>
        </p:txBody>
      </p:sp>
    </p:spTree>
    <p:extLst>
      <p:ext uri="{BB962C8B-B14F-4D97-AF65-F5344CB8AC3E}">
        <p14:creationId xmlns:p14="http://schemas.microsoft.com/office/powerpoint/2010/main" val="16533884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66</a:t>
            </a:fld>
            <a:endParaRPr lang="en-US"/>
          </a:p>
        </p:txBody>
      </p:sp>
    </p:spTree>
    <p:extLst>
      <p:ext uri="{BB962C8B-B14F-4D97-AF65-F5344CB8AC3E}">
        <p14:creationId xmlns:p14="http://schemas.microsoft.com/office/powerpoint/2010/main" val="1278820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238912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2863577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1814231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13139" y="4755357"/>
            <a:ext cx="4173037" cy="273844"/>
          </a:xfrm>
          <a:prstGeom prst="rect">
            <a:avLst/>
          </a:prstGeom>
        </p:spPr>
        <p:txBody>
          <a:bodyPr lIns="68589" tIns="34295" rIns="68589" bIns="34295"/>
          <a:lstStyle>
            <a:lvl1pPr algn="l">
              <a:defRPr sz="1200">
                <a:solidFill>
                  <a:schemeClr val="bg1"/>
                </a:solidFill>
              </a:defRPr>
            </a:lvl1pPr>
          </a:lstStyle>
          <a:p>
            <a:endParaRPr lang="en-US"/>
          </a:p>
        </p:txBody>
      </p:sp>
      <p:sp>
        <p:nvSpPr>
          <p:cNvPr id="9" name="Title 5"/>
          <p:cNvSpPr>
            <a:spLocks noGrp="1"/>
          </p:cNvSpPr>
          <p:nvPr>
            <p:ph type="title"/>
          </p:nvPr>
        </p:nvSpPr>
        <p:spPr>
          <a:xfrm>
            <a:off x="4343340" y="1943101"/>
            <a:ext cx="4230202" cy="642938"/>
          </a:xfrm>
          <a:prstGeom prst="rect">
            <a:avLst/>
          </a:prstGeom>
        </p:spPr>
        <p:txBody>
          <a:bodyPr>
            <a:noAutofit/>
          </a:bodyPr>
          <a:lstStyle>
            <a:lvl1pPr algn="l">
              <a:defRPr sz="33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4343341" y="2891879"/>
            <a:ext cx="3772883" cy="365671"/>
          </a:xfrm>
          <a:prstGeom prst="rect">
            <a:avLst/>
          </a:prstGeom>
        </p:spPr>
        <p:txBody>
          <a:bodyPr lIns="38575" tIns="19287" rIns="38575" bIns="19287">
            <a:normAutofit/>
          </a:bodyPr>
          <a:lstStyle>
            <a:lvl1pPr marL="0" indent="0">
              <a:buFontTx/>
              <a:buNone/>
              <a:defRPr sz="1800">
                <a:solidFill>
                  <a:schemeClr val="tx1"/>
                </a:solidFill>
              </a:defRPr>
            </a:lvl1pPr>
            <a:lvl2pPr marL="192867" indent="0">
              <a:buFontTx/>
              <a:buNone/>
              <a:defRPr>
                <a:solidFill>
                  <a:schemeClr val="bg1"/>
                </a:solidFill>
              </a:defRPr>
            </a:lvl2pPr>
            <a:lvl3pPr marL="415202" indent="0">
              <a:buFontTx/>
              <a:buNone/>
              <a:defRPr>
                <a:solidFill>
                  <a:schemeClr val="bg1"/>
                </a:solidFill>
              </a:defRPr>
            </a:lvl3pPr>
            <a:lvl4pPr marL="540029" indent="0">
              <a:buFontTx/>
              <a:buNone/>
              <a:defRPr>
                <a:solidFill>
                  <a:schemeClr val="bg1"/>
                </a:solidFill>
              </a:defRPr>
            </a:lvl4pPr>
            <a:lvl5pPr marL="486027"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1448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13139" y="4755357"/>
            <a:ext cx="4173037" cy="273844"/>
          </a:xfrm>
          <a:prstGeom prst="rect">
            <a:avLst/>
          </a:prstGeom>
        </p:spPr>
        <p:txBody>
          <a:bodyPr lIns="68589" tIns="34295" rIns="68589" bIns="34295"/>
          <a:lstStyle>
            <a:lvl1pPr algn="l">
              <a:defRPr sz="1200">
                <a:solidFill>
                  <a:schemeClr val="bg1"/>
                </a:solidFill>
              </a:defRPr>
            </a:lvl1pPr>
          </a:lstStyle>
          <a:p>
            <a:endParaRPr lang="en-US"/>
          </a:p>
        </p:txBody>
      </p:sp>
      <p:sp>
        <p:nvSpPr>
          <p:cNvPr id="9" name="Title 5"/>
          <p:cNvSpPr>
            <a:spLocks noGrp="1"/>
          </p:cNvSpPr>
          <p:nvPr>
            <p:ph type="title"/>
          </p:nvPr>
        </p:nvSpPr>
        <p:spPr>
          <a:xfrm>
            <a:off x="4343340" y="1943101"/>
            <a:ext cx="4230202" cy="642938"/>
          </a:xfrm>
          <a:prstGeom prst="rect">
            <a:avLst/>
          </a:prstGeom>
        </p:spPr>
        <p:txBody>
          <a:bodyPr>
            <a:noAutofit/>
          </a:bodyPr>
          <a:lstStyle>
            <a:lvl1pPr algn="l">
              <a:defRPr sz="33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4343341" y="2891879"/>
            <a:ext cx="3772883" cy="365671"/>
          </a:xfrm>
          <a:prstGeom prst="rect">
            <a:avLst/>
          </a:prstGeom>
        </p:spPr>
        <p:txBody>
          <a:bodyPr lIns="38575" tIns="19287" rIns="38575" bIns="19287">
            <a:normAutofit/>
          </a:bodyPr>
          <a:lstStyle>
            <a:lvl1pPr marL="0" indent="0">
              <a:buFontTx/>
              <a:buNone/>
              <a:defRPr sz="1800">
                <a:solidFill>
                  <a:schemeClr val="tx1"/>
                </a:solidFill>
              </a:defRPr>
            </a:lvl1pPr>
            <a:lvl2pPr marL="192867" indent="0">
              <a:buFontTx/>
              <a:buNone/>
              <a:defRPr>
                <a:solidFill>
                  <a:schemeClr val="bg1"/>
                </a:solidFill>
              </a:defRPr>
            </a:lvl2pPr>
            <a:lvl3pPr marL="415202" indent="0">
              <a:buFontTx/>
              <a:buNone/>
              <a:defRPr>
                <a:solidFill>
                  <a:schemeClr val="bg1"/>
                </a:solidFill>
              </a:defRPr>
            </a:lvl3pPr>
            <a:lvl4pPr marL="540029" indent="0">
              <a:buFontTx/>
              <a:buNone/>
              <a:defRPr>
                <a:solidFill>
                  <a:schemeClr val="bg1"/>
                </a:solidFill>
              </a:defRPr>
            </a:lvl4pPr>
            <a:lvl5pPr marL="486027"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787000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511732222"/>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 id="2147483847" r:id="rId33"/>
    <p:sldLayoutId id="2147483848" r:id="rId34"/>
    <p:sldLayoutId id="2147483849" r:id="rId35"/>
    <p:sldLayoutId id="2147483850" r:id="rId36"/>
    <p:sldLayoutId id="2147483851" r:id="rId37"/>
    <p:sldLayoutId id="2147483852" r:id="rId38"/>
    <p:sldLayoutId id="2147483853" r:id="rId39"/>
    <p:sldLayoutId id="2147483854" r:id="rId40"/>
    <p:sldLayoutId id="2147483855" r:id="rId41"/>
    <p:sldLayoutId id="2147483856" r:id="rId42"/>
    <p:sldLayoutId id="2147483857" r:id="rId43"/>
    <p:sldLayoutId id="2147483858" r:id="rId44"/>
    <p:sldLayoutId id="2147483859" r:id="rId45"/>
    <p:sldLayoutId id="2147483860" r:id="rId46"/>
    <p:sldLayoutId id="2147483861" r:id="rId47"/>
    <p:sldLayoutId id="2147483862" r:id="rId48"/>
    <p:sldLayoutId id="2147483863" r:id="rId49"/>
    <p:sldLayoutId id="2147483864" r:id="rId50"/>
    <p:sldLayoutId id="2147483867"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nstonesplunk/cooking_with_Splunk_and_GCP/issue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GCP and Splunk</a:t>
            </a:r>
          </a:p>
        </p:txBody>
      </p:sp>
      <p:sp>
        <p:nvSpPr>
          <p:cNvPr id="3" name="Text Placeholder 2"/>
          <p:cNvSpPr>
            <a:spLocks noGrp="1"/>
          </p:cNvSpPr>
          <p:nvPr>
            <p:ph type="body" sz="quarter" idx="12"/>
          </p:nvPr>
        </p:nvSpPr>
        <p:spPr>
          <a:xfrm>
            <a:off x="506460" y="2535215"/>
            <a:ext cx="6306321" cy="741210"/>
          </a:xfrm>
        </p:spPr>
        <p:txBody>
          <a:bodyPr/>
          <a:lstStyle/>
          <a:p>
            <a:r>
              <a:rPr lang="en-US" dirty="0"/>
              <a:t>Module 2 : Configuring the Splunk Add-on for GCP</a:t>
            </a:r>
          </a:p>
        </p:txBody>
      </p:sp>
      <p:pic>
        <p:nvPicPr>
          <p:cNvPr id="7" name="Graphic 6">
            <a:extLst>
              <a:ext uri="{FF2B5EF4-FFF2-40B4-BE49-F238E27FC236}">
                <a16:creationId xmlns:a16="http://schemas.microsoft.com/office/drawing/2014/main" id="{3D40D93D-5A53-3946-8C67-A5FDD8C469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2779" y="4074766"/>
            <a:ext cx="1564434" cy="965533"/>
          </a:xfrm>
          <a:prstGeom prst="rect">
            <a:avLst/>
          </a:prstGeom>
        </p:spPr>
      </p:pic>
      <p:sp>
        <p:nvSpPr>
          <p:cNvPr id="8" name="Rectangle 7">
            <a:extLst>
              <a:ext uri="{FF2B5EF4-FFF2-40B4-BE49-F238E27FC236}">
                <a16:creationId xmlns:a16="http://schemas.microsoft.com/office/drawing/2014/main" id="{ED87D9C5-E0AE-2449-B297-03D6A5202454}"/>
              </a:ext>
            </a:extLst>
          </p:cNvPr>
          <p:cNvSpPr/>
          <p:nvPr/>
        </p:nvSpPr>
        <p:spPr>
          <a:xfrm>
            <a:off x="428609" y="3003766"/>
            <a:ext cx="4572000" cy="553998"/>
          </a:xfrm>
          <a:prstGeom prst="rect">
            <a:avLst/>
          </a:prstGeom>
        </p:spPr>
        <p:txBody>
          <a:bodyPr>
            <a:spAutoFit/>
          </a:bodyPr>
          <a:lstStyle/>
          <a:p>
            <a:r>
              <a:rPr lang="en-US" sz="1500" dirty="0" err="1">
                <a:latin typeface="Arial" panose="020B0604020202020204" pitchFamily="34" charset="0"/>
                <a:cs typeface="Arial" panose="020B0604020202020204" pitchFamily="34" charset="0"/>
              </a:rPr>
              <a:t>Nic</a:t>
            </a:r>
            <a:r>
              <a:rPr lang="en-US" sz="1500" dirty="0">
                <a:latin typeface="Arial" panose="020B0604020202020204" pitchFamily="34" charset="0"/>
                <a:cs typeface="Arial" panose="020B0604020202020204" pitchFamily="34" charset="0"/>
              </a:rPr>
              <a:t> Stone | Solutions Engineer</a:t>
            </a:r>
          </a:p>
          <a:p>
            <a:r>
              <a:rPr lang="en-US" sz="1500" dirty="0">
                <a:latin typeface="Arial" panose="020B0604020202020204" pitchFamily="34" charset="0"/>
                <a:cs typeface="Arial" panose="020B0604020202020204" pitchFamily="34" charset="0"/>
              </a:rPr>
              <a:t>Global Strategic Alliances Partner Integrations</a:t>
            </a:r>
          </a:p>
        </p:txBody>
      </p:sp>
    </p:spTree>
    <p:extLst>
      <p:ext uri="{BB962C8B-B14F-4D97-AF65-F5344CB8AC3E}">
        <p14:creationId xmlns:p14="http://schemas.microsoft.com/office/powerpoint/2010/main" val="45039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9A98C2-8D89-E942-9E6A-73B836C4E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732" y="1459551"/>
            <a:ext cx="6227221" cy="2599984"/>
          </a:xfrm>
          <a:prstGeom prst="rect">
            <a:avLst/>
          </a:prstGeom>
        </p:spPr>
      </p:pic>
      <p:sp>
        <p:nvSpPr>
          <p:cNvPr id="3" name="Title 2"/>
          <p:cNvSpPr>
            <a:spLocks noGrp="1"/>
          </p:cNvSpPr>
          <p:nvPr>
            <p:ph type="title"/>
          </p:nvPr>
        </p:nvSpPr>
        <p:spPr/>
        <p:txBody>
          <a:bodyPr/>
          <a:lstStyle/>
          <a:p>
            <a:r>
              <a:rPr lang="en-US" dirty="0"/>
              <a:t>Adding your Service account key – Part 4</a:t>
            </a:r>
          </a:p>
        </p:txBody>
      </p:sp>
      <p:sp>
        <p:nvSpPr>
          <p:cNvPr id="4" name="Subtitle 3"/>
          <p:cNvSpPr>
            <a:spLocks noGrp="1"/>
          </p:cNvSpPr>
          <p:nvPr>
            <p:ph type="subTitle" idx="12"/>
          </p:nvPr>
        </p:nvSpPr>
        <p:spPr>
          <a:xfrm>
            <a:off x="342048" y="660003"/>
            <a:ext cx="8459905" cy="205950"/>
          </a:xfrm>
        </p:spPr>
        <p:txBody>
          <a:bodyPr/>
          <a:lstStyle/>
          <a:p>
            <a:r>
              <a:rPr lang="en-US" dirty="0"/>
              <a:t>Name the credential, then paste the JSON Key file from the previous step into the Google Service Account Credentials text box. Click Add.</a:t>
            </a:r>
          </a:p>
        </p:txBody>
      </p:sp>
      <p:sp>
        <p:nvSpPr>
          <p:cNvPr id="7" name="TextBox 6">
            <a:extLst>
              <a:ext uri="{FF2B5EF4-FFF2-40B4-BE49-F238E27FC236}">
                <a16:creationId xmlns:a16="http://schemas.microsoft.com/office/drawing/2014/main" id="{B207E1D6-8D3D-F84E-8CB9-5535EC266847}"/>
              </a:ext>
            </a:extLst>
          </p:cNvPr>
          <p:cNvSpPr txBox="1"/>
          <p:nvPr/>
        </p:nvSpPr>
        <p:spPr>
          <a:xfrm flipH="1">
            <a:off x="80386" y="1789807"/>
            <a:ext cx="2150347" cy="1107996"/>
          </a:xfrm>
          <a:prstGeom prst="rect">
            <a:avLst/>
          </a:prstGeom>
          <a:noFill/>
        </p:spPr>
        <p:txBody>
          <a:bodyPr wrap="square" lIns="0" tIns="0" rIns="0" bIns="0" rtlCol="0">
            <a:spAutoFit/>
          </a:bodyPr>
          <a:lstStyle/>
          <a:p>
            <a:r>
              <a:rPr lang="en-US" sz="2400" dirty="0"/>
              <a:t>Copy and paste the JSON Service account key here</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a:off x="2230733" y="2343805"/>
            <a:ext cx="2924071" cy="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89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918" y="732517"/>
            <a:ext cx="8271842" cy="2124536"/>
          </a:xfrm>
        </p:spPr>
        <p:txBody>
          <a:bodyPr/>
          <a:lstStyle/>
          <a:p>
            <a:r>
              <a:rPr lang="en-US" dirty="0"/>
              <a:t>Set up GCP Cloud Monitoring input</a:t>
            </a:r>
          </a:p>
        </p:txBody>
      </p:sp>
      <p:sp>
        <p:nvSpPr>
          <p:cNvPr id="5" name="Subtitle 4">
            <a:extLst>
              <a:ext uri="{FF2B5EF4-FFF2-40B4-BE49-F238E27FC236}">
                <a16:creationId xmlns:a16="http://schemas.microsoft.com/office/drawing/2014/main" id="{03FCC210-4ED9-6D42-95E8-25632FEF2205}"/>
              </a:ext>
            </a:extLst>
          </p:cNvPr>
          <p:cNvSpPr>
            <a:spLocks noGrp="1"/>
          </p:cNvSpPr>
          <p:nvPr>
            <p:ph type="subTitle" idx="1"/>
          </p:nvPr>
        </p:nvSpPr>
        <p:spPr/>
        <p:txBody>
          <a:bodyPr/>
          <a:lstStyle/>
          <a:p>
            <a:r>
              <a:rPr lang="en-US" dirty="0"/>
              <a:t>Collect </a:t>
            </a:r>
            <a:r>
              <a:rPr lang="en-US" dirty="0" err="1"/>
              <a:t>Stackdriver</a:t>
            </a:r>
            <a:r>
              <a:rPr lang="en-US" dirty="0"/>
              <a:t> monitoring metrics in Splunk</a:t>
            </a:r>
          </a:p>
        </p:txBody>
      </p:sp>
    </p:spTree>
    <p:extLst>
      <p:ext uri="{BB962C8B-B14F-4D97-AF65-F5344CB8AC3E}">
        <p14:creationId xmlns:p14="http://schemas.microsoft.com/office/powerpoint/2010/main" val="155474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sz="1600" dirty="0"/>
              <a:t>Setting up a Cloud Monitoring input for the Splunk Add-on for GCP</a:t>
            </a:r>
          </a:p>
          <a:p>
            <a:pPr lvl="1"/>
            <a:r>
              <a:rPr lang="en-US" sz="1600" dirty="0"/>
              <a:t>Confirming successful input creation and set up</a:t>
            </a:r>
          </a:p>
          <a:p>
            <a:pPr lvl="1"/>
            <a:r>
              <a:rPr lang="en-US" sz="1600" dirty="0"/>
              <a:t>Confirming successful data ingestion using Splunk search</a:t>
            </a:r>
          </a:p>
          <a:p>
            <a:pPr lvl="1"/>
            <a:endParaRPr lang="en-US" dirty="0"/>
          </a:p>
        </p:txBody>
      </p:sp>
      <p:sp>
        <p:nvSpPr>
          <p:cNvPr id="3" name="Title 2"/>
          <p:cNvSpPr>
            <a:spLocks noGrp="1"/>
          </p:cNvSpPr>
          <p:nvPr>
            <p:ph type="title"/>
          </p:nvPr>
        </p:nvSpPr>
        <p:spPr/>
        <p:txBody>
          <a:bodyPr/>
          <a:lstStyle/>
          <a:p>
            <a:r>
              <a:rPr lang="en-US" dirty="0"/>
              <a:t>Table of Contents: Set up a GCP Cloud Billing input</a:t>
            </a:r>
            <a:br>
              <a:rPr lang="en-US" dirty="0"/>
            </a:br>
            <a:endParaRPr lang="en-US" dirty="0"/>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89846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From the inputs tab of the Splunk Add-on for GCP, click Create New Input and select Cloud Monitoring from the dropdown menu.</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8" y="3136908"/>
            <a:ext cx="1572165" cy="738664"/>
          </a:xfrm>
          <a:prstGeom prst="rect">
            <a:avLst/>
          </a:prstGeom>
          <a:noFill/>
        </p:spPr>
        <p:txBody>
          <a:bodyPr wrap="square" lIns="0" tIns="0" rIns="0" bIns="0" rtlCol="0">
            <a:spAutoFit/>
          </a:bodyPr>
          <a:lstStyle/>
          <a:p>
            <a:r>
              <a:rPr lang="en-US" sz="2400" dirty="0"/>
              <a:t>Select Cloud Monitoring</a:t>
            </a:r>
          </a:p>
        </p:txBody>
      </p:sp>
      <p:pic>
        <p:nvPicPr>
          <p:cNvPr id="6" name="Picture 5">
            <a:extLst>
              <a:ext uri="{FF2B5EF4-FFF2-40B4-BE49-F238E27FC236}">
                <a16:creationId xmlns:a16="http://schemas.microsoft.com/office/drawing/2014/main" id="{322F327F-2D35-014D-9F9A-3FC1A96BD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351" y="1414573"/>
            <a:ext cx="5826318" cy="3247862"/>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049863" y="2049864"/>
            <a:ext cx="5677319" cy="145637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37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a descriptive name for the input</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9" y="3136908"/>
            <a:ext cx="1215851" cy="1107996"/>
          </a:xfrm>
          <a:prstGeom prst="rect">
            <a:avLst/>
          </a:prstGeom>
          <a:noFill/>
        </p:spPr>
        <p:txBody>
          <a:bodyPr wrap="square" lIns="0" tIns="0" rIns="0" bIns="0" rtlCol="0">
            <a:spAutoFit/>
          </a:bodyPr>
          <a:lstStyle/>
          <a:p>
            <a:r>
              <a:rPr lang="en-US" sz="2400" dirty="0"/>
              <a:t>Provide a name for the input</a:t>
            </a:r>
          </a:p>
        </p:txBody>
      </p:sp>
      <p:sp>
        <p:nvSpPr>
          <p:cNvPr id="18" name="Rounded Rectangular Callout 17">
            <a:extLst>
              <a:ext uri="{FF2B5EF4-FFF2-40B4-BE49-F238E27FC236}">
                <a16:creationId xmlns:a16="http://schemas.microsoft.com/office/drawing/2014/main" id="{CBA902B7-71A5-0B49-A992-C7BC9248F91A}"/>
              </a:ext>
            </a:extLst>
          </p:cNvPr>
          <p:cNvSpPr/>
          <p:nvPr/>
        </p:nvSpPr>
        <p:spPr>
          <a:xfrm>
            <a:off x="161177" y="1858972"/>
            <a:ext cx="2321169" cy="942805"/>
          </a:xfrm>
          <a:prstGeom prst="wedgeRoundRect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9" name="TextBox 18">
            <a:extLst>
              <a:ext uri="{FF2B5EF4-FFF2-40B4-BE49-F238E27FC236}">
                <a16:creationId xmlns:a16="http://schemas.microsoft.com/office/drawing/2014/main" id="{1F533061-EE27-3345-BE70-92A9252E4B15}"/>
              </a:ext>
            </a:extLst>
          </p:cNvPr>
          <p:cNvSpPr txBox="1"/>
          <p:nvPr/>
        </p:nvSpPr>
        <p:spPr>
          <a:xfrm>
            <a:off x="296829" y="1924519"/>
            <a:ext cx="2109751" cy="738664"/>
          </a:xfrm>
          <a:prstGeom prst="rect">
            <a:avLst/>
          </a:prstGeom>
          <a:noFill/>
        </p:spPr>
        <p:txBody>
          <a:bodyPr wrap="square" lIns="0" tIns="0" rIns="0" bIns="0" rtlCol="0">
            <a:spAutoFit/>
          </a:bodyPr>
          <a:lstStyle/>
          <a:p>
            <a:r>
              <a:rPr lang="en-US" sz="2400" dirty="0"/>
              <a:t>Use names without spaces!</a:t>
            </a:r>
          </a:p>
        </p:txBody>
      </p:sp>
      <p:pic>
        <p:nvPicPr>
          <p:cNvPr id="5" name="Picture 4">
            <a:extLst>
              <a:ext uri="{FF2B5EF4-FFF2-40B4-BE49-F238E27FC236}">
                <a16:creationId xmlns:a16="http://schemas.microsoft.com/office/drawing/2014/main" id="{58E76BDA-67B8-C74F-B7C2-841629490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9401" y="1211667"/>
            <a:ext cx="5942274" cy="3376292"/>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693550" y="1698171"/>
            <a:ext cx="3762705" cy="199273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2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Select the credential that was added in the previous section</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342046" y="3136908"/>
            <a:ext cx="1351503" cy="738664"/>
          </a:xfrm>
          <a:prstGeom prst="rect">
            <a:avLst/>
          </a:prstGeom>
          <a:noFill/>
        </p:spPr>
        <p:txBody>
          <a:bodyPr wrap="square" lIns="0" tIns="0" rIns="0" bIns="0" rtlCol="0">
            <a:spAutoFit/>
          </a:bodyPr>
          <a:lstStyle/>
          <a:p>
            <a:r>
              <a:rPr lang="en-US" sz="2400" dirty="0"/>
              <a:t>Select a credential</a:t>
            </a:r>
          </a:p>
        </p:txBody>
      </p:sp>
      <p:pic>
        <p:nvPicPr>
          <p:cNvPr id="6" name="Picture 5">
            <a:extLst>
              <a:ext uri="{FF2B5EF4-FFF2-40B4-BE49-F238E27FC236}">
                <a16:creationId xmlns:a16="http://schemas.microsoft.com/office/drawing/2014/main" id="{9B9CBBB8-3338-AE46-B2E5-EFD548235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8558" y="1211667"/>
            <a:ext cx="5920648" cy="3258456"/>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693549" y="2039816"/>
            <a:ext cx="3340675" cy="146642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1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3858FB-2017-3547-93A6-5027F75DE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043" y="1139448"/>
            <a:ext cx="6250936" cy="3441775"/>
          </a:xfrm>
          <a:prstGeom prst="rect">
            <a:avLst/>
          </a:prstGeom>
        </p:spPr>
      </p:pic>
      <p:sp>
        <p:nvSpPr>
          <p:cNvPr id="3" name="Title 2"/>
          <p:cNvSpPr>
            <a:spLocks noGrp="1"/>
          </p:cNvSpPr>
          <p:nvPr>
            <p:ph type="title"/>
          </p:nvPr>
        </p:nvSpPr>
        <p:spPr>
          <a:xfrm>
            <a:off x="1047540" y="108338"/>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the GCP project for the input</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9" y="3136908"/>
            <a:ext cx="1215851" cy="1107996"/>
          </a:xfrm>
          <a:prstGeom prst="rect">
            <a:avLst/>
          </a:prstGeom>
          <a:noFill/>
        </p:spPr>
        <p:txBody>
          <a:bodyPr wrap="square" lIns="0" tIns="0" rIns="0" bIns="0" rtlCol="0">
            <a:spAutoFit/>
          </a:bodyPr>
          <a:lstStyle/>
          <a:p>
            <a:r>
              <a:rPr lang="en-US" sz="2400" dirty="0"/>
              <a:t>Select the GCP project</a:t>
            </a:r>
          </a:p>
        </p:txBody>
      </p:sp>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693550" y="2170444"/>
            <a:ext cx="3390916" cy="152046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21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EC6446-9145-F34B-9FF6-B940BB140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5230" y="1513117"/>
            <a:ext cx="5533304" cy="3145618"/>
          </a:xfrm>
          <a:prstGeom prst="rect">
            <a:avLst/>
          </a:prstGeom>
        </p:spPr>
      </p:pic>
      <p:sp>
        <p:nvSpPr>
          <p:cNvPr id="3" name="Title 2"/>
          <p:cNvSpPr>
            <a:spLocks noGrp="1"/>
          </p:cNvSpPr>
          <p:nvPr>
            <p:ph type="title"/>
          </p:nvPr>
        </p:nvSpPr>
        <p:spPr>
          <a:xfrm>
            <a:off x="1047540" y="108338"/>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661276" cy="225384"/>
          </a:xfrm>
        </p:spPr>
        <p:txBody>
          <a:bodyPr/>
          <a:lstStyle/>
          <a:p>
            <a:r>
              <a:rPr lang="en-US" dirty="0"/>
              <a:t>Select one or more Cloud Monitoring metrics to collect as a part of this input. Multiple Cloud Monitoring inputs can be created in the Add-on for logical separation, etc.</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342047" y="2714878"/>
            <a:ext cx="2427080" cy="1107996"/>
          </a:xfrm>
          <a:prstGeom prst="rect">
            <a:avLst/>
          </a:prstGeom>
          <a:noFill/>
        </p:spPr>
        <p:txBody>
          <a:bodyPr wrap="square" lIns="0" tIns="0" rIns="0" bIns="0" rtlCol="0">
            <a:spAutoFit/>
          </a:bodyPr>
          <a:lstStyle/>
          <a:p>
            <a:r>
              <a:rPr lang="en-US" sz="2400" dirty="0"/>
              <a:t>Select one or more Cloud Monitoring metrics</a:t>
            </a:r>
          </a:p>
        </p:txBody>
      </p:sp>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769127" y="2714878"/>
            <a:ext cx="2747418" cy="55399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40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661276" cy="225384"/>
          </a:xfrm>
        </p:spPr>
        <p:txBody>
          <a:bodyPr/>
          <a:lstStyle/>
          <a:p>
            <a:r>
              <a:rPr lang="en-US" dirty="0"/>
              <a:t>If needed, edit the polling interval (in seconds), the starting time from which to collect metrics, and the Splunk index where results will be stored. Click Add.</a:t>
            </a:r>
          </a:p>
        </p:txBody>
      </p:sp>
      <p:pic>
        <p:nvPicPr>
          <p:cNvPr id="5" name="Picture 4">
            <a:extLst>
              <a:ext uri="{FF2B5EF4-FFF2-40B4-BE49-F238E27FC236}">
                <a16:creationId xmlns:a16="http://schemas.microsoft.com/office/drawing/2014/main" id="{C6CE80E2-8608-3740-B0B5-150E58E34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605" y="1413629"/>
            <a:ext cx="6086790" cy="3272190"/>
          </a:xfrm>
          <a:prstGeom prst="rect">
            <a:avLst/>
          </a:prstGeom>
        </p:spPr>
      </p:pic>
    </p:spTree>
    <p:extLst>
      <p:ext uri="{BB962C8B-B14F-4D97-AF65-F5344CB8AC3E}">
        <p14:creationId xmlns:p14="http://schemas.microsoft.com/office/powerpoint/2010/main" val="157775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2975" y="178256"/>
            <a:ext cx="8337620" cy="1103329"/>
          </a:xfrm>
        </p:spPr>
        <p:txBody>
          <a:bodyPr/>
          <a:lstStyle/>
          <a:p>
            <a:r>
              <a:rPr lang="en-US" sz="2400" dirty="0"/>
              <a:t>Confirming successful input creation and set up – Part 2</a:t>
            </a:r>
            <a:endParaRPr lang="en-US" sz="1700" dirty="0"/>
          </a:p>
        </p:txBody>
      </p:sp>
      <p:sp>
        <p:nvSpPr>
          <p:cNvPr id="4" name="Subtitle 3"/>
          <p:cNvSpPr>
            <a:spLocks noGrp="1"/>
          </p:cNvSpPr>
          <p:nvPr>
            <p:ph type="subTitle" idx="12"/>
          </p:nvPr>
        </p:nvSpPr>
        <p:spPr>
          <a:xfrm>
            <a:off x="341147" y="617228"/>
            <a:ext cx="8661276" cy="225384"/>
          </a:xfrm>
        </p:spPr>
        <p:txBody>
          <a:bodyPr/>
          <a:lstStyle/>
          <a:p>
            <a:r>
              <a:rPr lang="en-US" dirty="0"/>
              <a:t>All inputs are visible in the Inputs tab of the Splunk Add-on for GCP, confirm that the index and interval are both correct, and that the status is Enabled.</a:t>
            </a:r>
          </a:p>
        </p:txBody>
      </p:sp>
      <p:pic>
        <p:nvPicPr>
          <p:cNvPr id="5" name="Picture 4">
            <a:extLst>
              <a:ext uri="{FF2B5EF4-FFF2-40B4-BE49-F238E27FC236}">
                <a16:creationId xmlns:a16="http://schemas.microsoft.com/office/drawing/2014/main" id="{08F3A58A-943B-3C45-A255-414824B90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175" y="1281584"/>
            <a:ext cx="6901219" cy="3330609"/>
          </a:xfrm>
          <a:prstGeom prst="rect">
            <a:avLst/>
          </a:prstGeom>
        </p:spPr>
      </p:pic>
    </p:spTree>
    <p:extLst>
      <p:ext uri="{BB962C8B-B14F-4D97-AF65-F5344CB8AC3E}">
        <p14:creationId xmlns:p14="http://schemas.microsoft.com/office/powerpoint/2010/main" val="344649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Adding the GCP Service account credential to the Add-on</a:t>
            </a:r>
          </a:p>
          <a:p>
            <a:r>
              <a:rPr lang="en-US" dirty="0"/>
              <a:t>Setting up a GCP Cloud Billing input</a:t>
            </a:r>
          </a:p>
          <a:p>
            <a:r>
              <a:rPr lang="en-US" dirty="0"/>
              <a:t>Setting up GCP Cloud Monitoring input</a:t>
            </a:r>
          </a:p>
          <a:p>
            <a:r>
              <a:rPr lang="en-US" dirty="0"/>
              <a:t>Setting up a generic Cloud Pub/Sub input</a:t>
            </a:r>
          </a:p>
          <a:p>
            <a:r>
              <a:rPr lang="en-US" dirty="0"/>
              <a:t>Setting up a GCP </a:t>
            </a:r>
            <a:r>
              <a:rPr lang="en-US" dirty="0" err="1"/>
              <a:t>Stackdriver</a:t>
            </a:r>
            <a:r>
              <a:rPr lang="en-US" dirty="0"/>
              <a:t> logging Cloud Pub/Sub input</a:t>
            </a:r>
          </a:p>
        </p:txBody>
      </p:sp>
      <p:sp>
        <p:nvSpPr>
          <p:cNvPr id="3" name="Title 2"/>
          <p:cNvSpPr>
            <a:spLocks noGrp="1"/>
          </p:cNvSpPr>
          <p:nvPr>
            <p:ph type="title"/>
          </p:nvPr>
        </p:nvSpPr>
        <p:spPr/>
        <p:txBody>
          <a:bodyPr/>
          <a:lstStyle/>
          <a:p>
            <a:r>
              <a:rPr lang="en-US" dirty="0"/>
              <a:t>Setting up the Splunk Add-on for GCP</a:t>
            </a:r>
          </a:p>
        </p:txBody>
      </p:sp>
      <p:sp>
        <p:nvSpPr>
          <p:cNvPr id="4" name="Subtitle 3"/>
          <p:cNvSpPr>
            <a:spLocks noGrp="1"/>
          </p:cNvSpPr>
          <p:nvPr>
            <p:ph type="subTitle" idx="12"/>
          </p:nvPr>
        </p:nvSpPr>
        <p:spPr/>
        <p:txBody>
          <a:bodyPr/>
          <a:lstStyle/>
          <a:p>
            <a:r>
              <a:rPr lang="en-US" dirty="0"/>
              <a:t>Configuring Splunk to collect data from GCP</a:t>
            </a:r>
          </a:p>
        </p:txBody>
      </p:sp>
    </p:spTree>
    <p:extLst>
      <p:ext uri="{BB962C8B-B14F-4D97-AF65-F5344CB8AC3E}">
        <p14:creationId xmlns:p14="http://schemas.microsoft.com/office/powerpoint/2010/main" val="27789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Confirming successful data ingestion using Splunk search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Enter </a:t>
            </a:r>
            <a:r>
              <a:rPr lang="en-US" dirty="0" err="1">
                <a:latin typeface="Consolas" panose="020B0609020204030204" pitchFamily="49" charset="0"/>
                <a:cs typeface="Consolas" panose="020B0609020204030204" pitchFamily="49" charset="0"/>
              </a:rPr>
              <a:t>sourcetype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google:gcp:monitoring</a:t>
            </a:r>
            <a:r>
              <a:rPr lang="en-US" dirty="0">
                <a:latin typeface="Consolas" panose="020B0609020204030204" pitchFamily="49" charset="0"/>
                <a:cs typeface="Consolas" panose="020B0609020204030204" pitchFamily="49" charset="0"/>
              </a:rPr>
              <a:t>”</a:t>
            </a:r>
            <a:r>
              <a:rPr lang="en-US" dirty="0">
                <a:latin typeface="Arial" panose="020B0604020202020204" pitchFamily="34" charset="0"/>
                <a:cs typeface="Arial" panose="020B0604020202020204" pitchFamily="34" charset="0"/>
              </a:rPr>
              <a:t> as your search query in the Splunk search bar. Confirm the time range is valid. If the input was successfully created, you should see your test event/s.</a:t>
            </a:r>
          </a:p>
        </p:txBody>
      </p:sp>
      <p:pic>
        <p:nvPicPr>
          <p:cNvPr id="6" name="Picture 5">
            <a:extLst>
              <a:ext uri="{FF2B5EF4-FFF2-40B4-BE49-F238E27FC236}">
                <a16:creationId xmlns:a16="http://schemas.microsoft.com/office/drawing/2014/main" id="{8F0A2828-FE24-D64E-84F9-15CB89A08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378" y="1484668"/>
            <a:ext cx="5245239" cy="3165038"/>
          </a:xfrm>
          <a:prstGeom prst="rect">
            <a:avLst/>
          </a:prstGeom>
        </p:spPr>
      </p:pic>
    </p:spTree>
    <p:extLst>
      <p:ext uri="{BB962C8B-B14F-4D97-AF65-F5344CB8AC3E}">
        <p14:creationId xmlns:p14="http://schemas.microsoft.com/office/powerpoint/2010/main" val="41781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Confirming successful data ingestion using Splunk search – Part 3</a:t>
            </a:r>
            <a:br>
              <a:rPr lang="en-US" sz="2000" dirty="0"/>
            </a:br>
            <a:endParaRPr lang="en-US" dirty="0"/>
          </a:p>
        </p:txBody>
      </p:sp>
      <p:sp>
        <p:nvSpPr>
          <p:cNvPr id="4" name="Subtitle 3"/>
          <p:cNvSpPr>
            <a:spLocks noGrp="1"/>
          </p:cNvSpPr>
          <p:nvPr>
            <p:ph type="subTitle" idx="12"/>
          </p:nvPr>
        </p:nvSpPr>
        <p:spPr>
          <a:xfrm>
            <a:off x="95659" y="649955"/>
            <a:ext cx="8952678" cy="214204"/>
          </a:xfrm>
        </p:spPr>
        <p:txBody>
          <a:bodyPr/>
          <a:lstStyle/>
          <a:p>
            <a:r>
              <a:rPr lang="en-US" sz="1700" dirty="0"/>
              <a:t>To select a specific Cloud Monitoring metric, add a source filter (format: </a:t>
            </a:r>
            <a:r>
              <a:rPr lang="en-US" sz="1700" dirty="0" err="1">
                <a:latin typeface="Consolas" panose="020B0609020204030204" pitchFamily="49" charset="0"/>
                <a:cs typeface="Consolas" panose="020B0609020204030204" pitchFamily="49" charset="0"/>
              </a:rPr>
              <a:t>project:metric</a:t>
            </a:r>
            <a:r>
              <a:rPr lang="en-US" sz="1700" dirty="0"/>
              <a:t>) to your search query. As an example, for the instance utilization metric: </a:t>
            </a:r>
            <a:r>
              <a:rPr lang="en-US" sz="1700" dirty="0">
                <a:latin typeface="Consolas" panose="020B0609020204030204" pitchFamily="49" charset="0"/>
                <a:cs typeface="Consolas" panose="020B0609020204030204" pitchFamily="49" charset="0"/>
              </a:rPr>
              <a:t>source=”my-project-123456:compute.googleapis.com/instance/</a:t>
            </a:r>
            <a:r>
              <a:rPr lang="en-US" sz="1700" dirty="0" err="1">
                <a:latin typeface="Consolas" panose="020B0609020204030204" pitchFamily="49" charset="0"/>
                <a:cs typeface="Consolas" panose="020B0609020204030204" pitchFamily="49" charset="0"/>
              </a:rPr>
              <a:t>cpu</a:t>
            </a:r>
            <a:r>
              <a:rPr lang="en-US" sz="1700" dirty="0">
                <a:latin typeface="Consolas" panose="020B0609020204030204" pitchFamily="49" charset="0"/>
                <a:cs typeface="Consolas" panose="020B0609020204030204" pitchFamily="49" charset="0"/>
              </a:rPr>
              <a:t>/utilization"</a:t>
            </a:r>
          </a:p>
        </p:txBody>
      </p:sp>
      <p:pic>
        <p:nvPicPr>
          <p:cNvPr id="6" name="Picture 5">
            <a:extLst>
              <a:ext uri="{FF2B5EF4-FFF2-40B4-BE49-F238E27FC236}">
                <a16:creationId xmlns:a16="http://schemas.microsoft.com/office/drawing/2014/main" id="{8BB3A176-2B95-E542-9562-43F9D332D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556" y="1470837"/>
            <a:ext cx="5158884" cy="3053442"/>
          </a:xfrm>
          <a:prstGeom prst="rect">
            <a:avLst/>
          </a:prstGeom>
        </p:spPr>
      </p:pic>
    </p:spTree>
    <p:extLst>
      <p:ext uri="{BB962C8B-B14F-4D97-AF65-F5344CB8AC3E}">
        <p14:creationId xmlns:p14="http://schemas.microsoft.com/office/powerpoint/2010/main" val="219859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0" y="732517"/>
            <a:ext cx="5468353" cy="2124536"/>
          </a:xfrm>
        </p:spPr>
        <p:txBody>
          <a:bodyPr/>
          <a:lstStyle/>
          <a:p>
            <a:r>
              <a:rPr lang="en-US" dirty="0"/>
              <a:t>Set up a generic GCP Cloud Pub/Sub input</a:t>
            </a:r>
          </a:p>
        </p:txBody>
      </p:sp>
      <p:sp>
        <p:nvSpPr>
          <p:cNvPr id="5" name="Subtitle 4">
            <a:extLst>
              <a:ext uri="{FF2B5EF4-FFF2-40B4-BE49-F238E27FC236}">
                <a16:creationId xmlns:a16="http://schemas.microsoft.com/office/drawing/2014/main" id="{03FCC210-4ED9-6D42-95E8-25632FEF2205}"/>
              </a:ext>
            </a:extLst>
          </p:cNvPr>
          <p:cNvSpPr>
            <a:spLocks noGrp="1"/>
          </p:cNvSpPr>
          <p:nvPr>
            <p:ph type="subTitle" idx="1"/>
          </p:nvPr>
        </p:nvSpPr>
        <p:spPr>
          <a:xfrm>
            <a:off x="1708220" y="3114293"/>
            <a:ext cx="6372704" cy="898194"/>
          </a:xfrm>
        </p:spPr>
        <p:txBody>
          <a:bodyPr/>
          <a:lstStyle/>
          <a:p>
            <a:r>
              <a:rPr lang="en-US" dirty="0"/>
              <a:t>Collect data from a preconfigured generic Pub/Sub subscription</a:t>
            </a:r>
          </a:p>
        </p:txBody>
      </p:sp>
    </p:spTree>
    <p:extLst>
      <p:ext uri="{BB962C8B-B14F-4D97-AF65-F5344CB8AC3E}">
        <p14:creationId xmlns:p14="http://schemas.microsoft.com/office/powerpoint/2010/main" val="306719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Setting up a generic Cloud Pub/Sub input to the Splunk Add-on for GCP</a:t>
            </a:r>
          </a:p>
          <a:p>
            <a:pPr lvl="1"/>
            <a:r>
              <a:rPr lang="en-US" dirty="0"/>
              <a:t>Confirming successful input creation</a:t>
            </a:r>
          </a:p>
          <a:p>
            <a:pPr lvl="1"/>
            <a:r>
              <a:rPr lang="en-US" sz="1600" dirty="0"/>
              <a:t>Publishing a test message to the subscription</a:t>
            </a:r>
            <a:endParaRPr lang="en-US" dirty="0"/>
          </a:p>
          <a:p>
            <a:pPr lvl="1"/>
            <a:r>
              <a:rPr lang="en-US" sz="1600" dirty="0"/>
              <a:t>Confirming successful data ingestion using Splunk search</a:t>
            </a:r>
            <a:endParaRPr lang="en-US" dirty="0"/>
          </a:p>
        </p:txBody>
      </p:sp>
      <p:sp>
        <p:nvSpPr>
          <p:cNvPr id="3" name="Title 2"/>
          <p:cNvSpPr>
            <a:spLocks noGrp="1"/>
          </p:cNvSpPr>
          <p:nvPr>
            <p:ph type="title"/>
          </p:nvPr>
        </p:nvSpPr>
        <p:spPr>
          <a:xfrm>
            <a:off x="-170419" y="232794"/>
            <a:ext cx="9314419" cy="332690"/>
          </a:xfrm>
        </p:spPr>
        <p:txBody>
          <a:bodyPr/>
          <a:lstStyle/>
          <a:p>
            <a:r>
              <a:rPr lang="en-US" sz="2400" dirty="0"/>
              <a:t>Table of Contents: Set up a generic GCP Cloud Pub/Sub input</a:t>
            </a:r>
            <a:br>
              <a:rPr lang="en-US" sz="2100" dirty="0"/>
            </a:br>
            <a:endParaRPr lang="en-US" sz="2100" dirty="0"/>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215891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generic Cloud Pub/Sub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From the inputs tab of the Splunk Add-on for GCP, click Create New Input and select Cloud Pub/Sub from the dropdown menu.</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8" y="3136908"/>
            <a:ext cx="1572165" cy="738664"/>
          </a:xfrm>
          <a:prstGeom prst="rect">
            <a:avLst/>
          </a:prstGeom>
          <a:noFill/>
        </p:spPr>
        <p:txBody>
          <a:bodyPr wrap="square" lIns="0" tIns="0" rIns="0" bIns="0" rtlCol="0">
            <a:spAutoFit/>
          </a:bodyPr>
          <a:lstStyle/>
          <a:p>
            <a:r>
              <a:rPr lang="en-US" sz="2400" dirty="0"/>
              <a:t>Select Cloud Pub/Sub</a:t>
            </a:r>
          </a:p>
        </p:txBody>
      </p:sp>
      <p:pic>
        <p:nvPicPr>
          <p:cNvPr id="6" name="Picture 5">
            <a:extLst>
              <a:ext uri="{FF2B5EF4-FFF2-40B4-BE49-F238E27FC236}">
                <a16:creationId xmlns:a16="http://schemas.microsoft.com/office/drawing/2014/main" id="{322F327F-2D35-014D-9F9A-3FC1A96BD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351" y="1414573"/>
            <a:ext cx="5826318" cy="3247862"/>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049863" y="1949380"/>
            <a:ext cx="5677319" cy="155686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45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generic Cloud Pub/Sub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a descriptive name for the input</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9" y="3136908"/>
            <a:ext cx="1215851" cy="1107996"/>
          </a:xfrm>
          <a:prstGeom prst="rect">
            <a:avLst/>
          </a:prstGeom>
          <a:noFill/>
        </p:spPr>
        <p:txBody>
          <a:bodyPr wrap="square" lIns="0" tIns="0" rIns="0" bIns="0" rtlCol="0">
            <a:spAutoFit/>
          </a:bodyPr>
          <a:lstStyle/>
          <a:p>
            <a:r>
              <a:rPr lang="en-US" sz="2400" dirty="0"/>
              <a:t>Provide a name for the input</a:t>
            </a:r>
          </a:p>
        </p:txBody>
      </p:sp>
      <p:pic>
        <p:nvPicPr>
          <p:cNvPr id="16" name="Picture 15">
            <a:extLst>
              <a:ext uri="{FF2B5EF4-FFF2-40B4-BE49-F238E27FC236}">
                <a16:creationId xmlns:a16="http://schemas.microsoft.com/office/drawing/2014/main" id="{1420183C-F893-FF4D-B244-2688AC043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152" y="1243200"/>
            <a:ext cx="5940110" cy="3129916"/>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693550" y="1735458"/>
            <a:ext cx="3571786" cy="195544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ular Callout 17">
            <a:extLst>
              <a:ext uri="{FF2B5EF4-FFF2-40B4-BE49-F238E27FC236}">
                <a16:creationId xmlns:a16="http://schemas.microsoft.com/office/drawing/2014/main" id="{CBA902B7-71A5-0B49-A992-C7BC9248F91A}"/>
              </a:ext>
            </a:extLst>
          </p:cNvPr>
          <p:cNvSpPr/>
          <p:nvPr/>
        </p:nvSpPr>
        <p:spPr>
          <a:xfrm>
            <a:off x="161177" y="1858972"/>
            <a:ext cx="2321169" cy="942805"/>
          </a:xfrm>
          <a:prstGeom prst="wedgeRoundRect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9" name="TextBox 18">
            <a:extLst>
              <a:ext uri="{FF2B5EF4-FFF2-40B4-BE49-F238E27FC236}">
                <a16:creationId xmlns:a16="http://schemas.microsoft.com/office/drawing/2014/main" id="{1F533061-EE27-3345-BE70-92A9252E4B15}"/>
              </a:ext>
            </a:extLst>
          </p:cNvPr>
          <p:cNvSpPr txBox="1"/>
          <p:nvPr/>
        </p:nvSpPr>
        <p:spPr>
          <a:xfrm>
            <a:off x="296829" y="1924519"/>
            <a:ext cx="2109751" cy="738664"/>
          </a:xfrm>
          <a:prstGeom prst="rect">
            <a:avLst/>
          </a:prstGeom>
          <a:noFill/>
        </p:spPr>
        <p:txBody>
          <a:bodyPr wrap="square" lIns="0" tIns="0" rIns="0" bIns="0" rtlCol="0">
            <a:spAutoFit/>
          </a:bodyPr>
          <a:lstStyle/>
          <a:p>
            <a:r>
              <a:rPr lang="en-US" sz="2400" dirty="0"/>
              <a:t>Use names without spaces!</a:t>
            </a:r>
          </a:p>
        </p:txBody>
      </p:sp>
    </p:spTree>
    <p:extLst>
      <p:ext uri="{BB962C8B-B14F-4D97-AF65-F5344CB8AC3E}">
        <p14:creationId xmlns:p14="http://schemas.microsoft.com/office/powerpoint/2010/main" val="362019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07E1D6-8D3D-F84E-8CB9-5535EC266847}"/>
              </a:ext>
            </a:extLst>
          </p:cNvPr>
          <p:cNvSpPr txBox="1"/>
          <p:nvPr/>
        </p:nvSpPr>
        <p:spPr>
          <a:xfrm flipH="1">
            <a:off x="221063" y="2113287"/>
            <a:ext cx="1477107" cy="738664"/>
          </a:xfrm>
          <a:prstGeom prst="rect">
            <a:avLst/>
          </a:prstGeom>
          <a:noFill/>
        </p:spPr>
        <p:txBody>
          <a:bodyPr wrap="square" lIns="0" tIns="0" rIns="0" bIns="0" rtlCol="0">
            <a:spAutoFit/>
          </a:bodyPr>
          <a:lstStyle/>
          <a:p>
            <a:r>
              <a:rPr lang="en-US" sz="2400" dirty="0"/>
              <a:t>Select a credential</a:t>
            </a:r>
          </a:p>
        </p:txBody>
      </p:sp>
      <p:pic>
        <p:nvPicPr>
          <p:cNvPr id="5" name="Picture 4">
            <a:extLst>
              <a:ext uri="{FF2B5EF4-FFF2-40B4-BE49-F238E27FC236}">
                <a16:creationId xmlns:a16="http://schemas.microsoft.com/office/drawing/2014/main" id="{9C6AC470-178A-0245-8A6C-DD12F9501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169" y="1133603"/>
            <a:ext cx="6643496" cy="3481719"/>
          </a:xfrm>
          <a:prstGeom prst="rect">
            <a:avLst/>
          </a:prstGeom>
        </p:spPr>
      </p:pic>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698170" y="1979525"/>
            <a:ext cx="3466683" cy="50309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a:extLst>
              <a:ext uri="{FF2B5EF4-FFF2-40B4-BE49-F238E27FC236}">
                <a16:creationId xmlns:a16="http://schemas.microsoft.com/office/drawing/2014/main" id="{FDC852E3-F0D7-5843-9FB4-948AA31DD67E}"/>
              </a:ext>
            </a:extLst>
          </p:cNvPr>
          <p:cNvSpPr>
            <a:spLocks noGrp="1"/>
          </p:cNvSpPr>
          <p:nvPr>
            <p:ph type="title"/>
          </p:nvPr>
        </p:nvSpPr>
        <p:spPr>
          <a:xfrm>
            <a:off x="1047540" y="108338"/>
            <a:ext cx="7048920" cy="1103329"/>
          </a:xfrm>
        </p:spPr>
        <p:txBody>
          <a:bodyPr/>
          <a:lstStyle/>
          <a:p>
            <a:r>
              <a:rPr lang="en-US" sz="2400" dirty="0"/>
              <a:t>Setting up a generic Cloud Pub/Sub input for the Splunk Add-on for GCP – Part 1</a:t>
            </a:r>
            <a:br>
              <a:rPr lang="en-US" sz="1700" dirty="0"/>
            </a:br>
            <a:endParaRPr lang="en-US" sz="1700" dirty="0"/>
          </a:p>
        </p:txBody>
      </p:sp>
      <p:sp>
        <p:nvSpPr>
          <p:cNvPr id="15" name="Subtitle 3">
            <a:extLst>
              <a:ext uri="{FF2B5EF4-FFF2-40B4-BE49-F238E27FC236}">
                <a16:creationId xmlns:a16="http://schemas.microsoft.com/office/drawing/2014/main" id="{2E049D13-6520-FA48-8655-B0663C82AD7A}"/>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credential that was added in the previous section</a:t>
            </a:r>
          </a:p>
        </p:txBody>
      </p:sp>
    </p:spTree>
    <p:extLst>
      <p:ext uri="{BB962C8B-B14F-4D97-AF65-F5344CB8AC3E}">
        <p14:creationId xmlns:p14="http://schemas.microsoft.com/office/powerpoint/2010/main" val="30906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D0D554-4AB9-1A49-A556-28659B764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668" y="1211667"/>
            <a:ext cx="6311727" cy="3460982"/>
          </a:xfrm>
          <a:prstGeom prst="rect">
            <a:avLst/>
          </a:prstGeom>
        </p:spPr>
      </p:pic>
      <p:sp>
        <p:nvSpPr>
          <p:cNvPr id="7" name="TextBox 6">
            <a:extLst>
              <a:ext uri="{FF2B5EF4-FFF2-40B4-BE49-F238E27FC236}">
                <a16:creationId xmlns:a16="http://schemas.microsoft.com/office/drawing/2014/main" id="{B207E1D6-8D3D-F84E-8CB9-5535EC266847}"/>
              </a:ext>
            </a:extLst>
          </p:cNvPr>
          <p:cNvSpPr txBox="1"/>
          <p:nvPr/>
        </p:nvSpPr>
        <p:spPr>
          <a:xfrm flipH="1">
            <a:off x="221062" y="2113287"/>
            <a:ext cx="1205803" cy="738664"/>
          </a:xfrm>
          <a:prstGeom prst="rect">
            <a:avLst/>
          </a:prstGeom>
          <a:noFill/>
        </p:spPr>
        <p:txBody>
          <a:bodyPr wrap="square" lIns="0" tIns="0" rIns="0" bIns="0" rtlCol="0">
            <a:spAutoFit/>
          </a:bodyPr>
          <a:lstStyle/>
          <a:p>
            <a:r>
              <a:rPr lang="en-US" sz="2400" dirty="0"/>
              <a:t>Select a project</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426865" y="2235820"/>
            <a:ext cx="3892267" cy="24679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2">
            <a:extLst>
              <a:ext uri="{FF2B5EF4-FFF2-40B4-BE49-F238E27FC236}">
                <a16:creationId xmlns:a16="http://schemas.microsoft.com/office/drawing/2014/main" id="{76B4EB34-19C6-6642-97D2-439E9FC97990}"/>
              </a:ext>
            </a:extLst>
          </p:cNvPr>
          <p:cNvSpPr>
            <a:spLocks noGrp="1"/>
          </p:cNvSpPr>
          <p:nvPr>
            <p:ph type="title"/>
          </p:nvPr>
        </p:nvSpPr>
        <p:spPr>
          <a:xfrm>
            <a:off x="1047540" y="108338"/>
            <a:ext cx="7048920" cy="1103329"/>
          </a:xfrm>
        </p:spPr>
        <p:txBody>
          <a:bodyPr/>
          <a:lstStyle/>
          <a:p>
            <a:r>
              <a:rPr lang="en-US" sz="2400" dirty="0"/>
              <a:t>Setting up a generic Cloud Pub/Sub input for the Splunk Add-on for GCP – Part 1</a:t>
            </a:r>
            <a:br>
              <a:rPr lang="en-US" sz="1700" dirty="0"/>
            </a:br>
            <a:endParaRPr lang="en-US" sz="1700" dirty="0"/>
          </a:p>
        </p:txBody>
      </p:sp>
      <p:sp>
        <p:nvSpPr>
          <p:cNvPr id="17" name="Subtitle 3">
            <a:extLst>
              <a:ext uri="{FF2B5EF4-FFF2-40B4-BE49-F238E27FC236}">
                <a16:creationId xmlns:a16="http://schemas.microsoft.com/office/drawing/2014/main" id="{6350FADB-F486-F44E-9699-F882C5559037}"/>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project where the GCP setup in Module 1 was completed</a:t>
            </a:r>
          </a:p>
        </p:txBody>
      </p:sp>
    </p:spTree>
    <p:extLst>
      <p:ext uri="{BB962C8B-B14F-4D97-AF65-F5344CB8AC3E}">
        <p14:creationId xmlns:p14="http://schemas.microsoft.com/office/powerpoint/2010/main" val="411250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EF45A9-818D-A54D-A08F-415896A2F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386" y="1211667"/>
            <a:ext cx="6254523" cy="3397082"/>
          </a:xfrm>
          <a:prstGeom prst="rect">
            <a:avLst/>
          </a:prstGeom>
        </p:spPr>
      </p:pic>
      <p:sp>
        <p:nvSpPr>
          <p:cNvPr id="7" name="TextBox 6">
            <a:extLst>
              <a:ext uri="{FF2B5EF4-FFF2-40B4-BE49-F238E27FC236}">
                <a16:creationId xmlns:a16="http://schemas.microsoft.com/office/drawing/2014/main" id="{B207E1D6-8D3D-F84E-8CB9-5535EC266847}"/>
              </a:ext>
            </a:extLst>
          </p:cNvPr>
          <p:cNvSpPr txBox="1"/>
          <p:nvPr/>
        </p:nvSpPr>
        <p:spPr>
          <a:xfrm flipH="1">
            <a:off x="273816" y="2294157"/>
            <a:ext cx="1547448" cy="738664"/>
          </a:xfrm>
          <a:prstGeom prst="rect">
            <a:avLst/>
          </a:prstGeom>
          <a:noFill/>
        </p:spPr>
        <p:txBody>
          <a:bodyPr wrap="square" lIns="0" tIns="0" rIns="0" bIns="0" rtlCol="0">
            <a:spAutoFit/>
          </a:bodyPr>
          <a:lstStyle/>
          <a:p>
            <a:r>
              <a:rPr lang="en-US" sz="2400" dirty="0"/>
              <a:t>Select a subscription</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821264" y="2255062"/>
            <a:ext cx="3273250" cy="40842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itle 2">
            <a:extLst>
              <a:ext uri="{FF2B5EF4-FFF2-40B4-BE49-F238E27FC236}">
                <a16:creationId xmlns:a16="http://schemas.microsoft.com/office/drawing/2014/main" id="{3D63B219-3DDD-064F-AAE0-18B305085D06}"/>
              </a:ext>
            </a:extLst>
          </p:cNvPr>
          <p:cNvSpPr>
            <a:spLocks noGrp="1"/>
          </p:cNvSpPr>
          <p:nvPr>
            <p:ph type="title"/>
          </p:nvPr>
        </p:nvSpPr>
        <p:spPr>
          <a:xfrm>
            <a:off x="1047540" y="108338"/>
            <a:ext cx="7048920" cy="1103329"/>
          </a:xfrm>
        </p:spPr>
        <p:txBody>
          <a:bodyPr/>
          <a:lstStyle/>
          <a:p>
            <a:r>
              <a:rPr lang="en-US" sz="2400" dirty="0"/>
              <a:t>Setting up a generic Cloud Pub/Sub input for the Splunk Add-on for GCP – Part 1</a:t>
            </a:r>
            <a:br>
              <a:rPr lang="en-US" sz="1700" dirty="0"/>
            </a:br>
            <a:endParaRPr lang="en-US" sz="1700" dirty="0"/>
          </a:p>
        </p:txBody>
      </p:sp>
      <p:sp>
        <p:nvSpPr>
          <p:cNvPr id="16" name="Subtitle 3">
            <a:extLst>
              <a:ext uri="{FF2B5EF4-FFF2-40B4-BE49-F238E27FC236}">
                <a16:creationId xmlns:a16="http://schemas.microsoft.com/office/drawing/2014/main" id="{218E2B9A-CA2F-2F45-9994-9FAF5D0FC1AA}"/>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a:t>
            </a:r>
            <a:r>
              <a:rPr lang="en-US" dirty="0" err="1"/>
              <a:t>Stackdriver</a:t>
            </a:r>
            <a:r>
              <a:rPr lang="en-US" dirty="0"/>
              <a:t> logging Pub/ Sub subscription set up in Module 1.</a:t>
            </a:r>
          </a:p>
        </p:txBody>
      </p:sp>
    </p:spTree>
    <p:extLst>
      <p:ext uri="{BB962C8B-B14F-4D97-AF65-F5344CB8AC3E}">
        <p14:creationId xmlns:p14="http://schemas.microsoft.com/office/powerpoint/2010/main" val="237613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02863FC1-6A96-6844-8EF6-4306339D97E9}"/>
              </a:ext>
            </a:extLst>
          </p:cNvPr>
          <p:cNvSpPr>
            <a:spLocks noGrp="1"/>
          </p:cNvSpPr>
          <p:nvPr>
            <p:ph type="title"/>
          </p:nvPr>
        </p:nvSpPr>
        <p:spPr>
          <a:xfrm>
            <a:off x="1047540" y="108338"/>
            <a:ext cx="7048920" cy="1103329"/>
          </a:xfrm>
        </p:spPr>
        <p:txBody>
          <a:bodyPr/>
          <a:lstStyle/>
          <a:p>
            <a:r>
              <a:rPr lang="en-US" sz="2400" dirty="0"/>
              <a:t>Setting up a a generic Cloud Pub/Sub input for the Splunk Add-on for GCP – Part 1</a:t>
            </a:r>
            <a:br>
              <a:rPr lang="en-US" sz="1700" dirty="0"/>
            </a:br>
            <a:endParaRPr lang="en-US" sz="1700" dirty="0"/>
          </a:p>
        </p:txBody>
      </p:sp>
      <p:sp>
        <p:nvSpPr>
          <p:cNvPr id="12" name="Subtitle 3">
            <a:extLst>
              <a:ext uri="{FF2B5EF4-FFF2-40B4-BE49-F238E27FC236}">
                <a16:creationId xmlns:a16="http://schemas.microsoft.com/office/drawing/2014/main" id="{EBE776B7-43F7-7843-9195-24359D3D6506}"/>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an index to send events from this input into, then click Add.</a:t>
            </a:r>
          </a:p>
        </p:txBody>
      </p:sp>
      <p:pic>
        <p:nvPicPr>
          <p:cNvPr id="3" name="Picture 2">
            <a:extLst>
              <a:ext uri="{FF2B5EF4-FFF2-40B4-BE49-F238E27FC236}">
                <a16:creationId xmlns:a16="http://schemas.microsoft.com/office/drawing/2014/main" id="{E625D179-2AFF-1E47-8A74-7861EA322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918" y="1246424"/>
            <a:ext cx="6326161" cy="3288706"/>
          </a:xfrm>
          <a:prstGeom prst="rect">
            <a:avLst/>
          </a:prstGeom>
        </p:spPr>
      </p:pic>
    </p:spTree>
    <p:extLst>
      <p:ext uri="{BB962C8B-B14F-4D97-AF65-F5344CB8AC3E}">
        <p14:creationId xmlns:p14="http://schemas.microsoft.com/office/powerpoint/2010/main" val="311307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Please create a </a:t>
            </a:r>
            <a:r>
              <a:rPr lang="en-US" dirty="0">
                <a:hlinkClick r:id="rId3"/>
              </a:rPr>
              <a:t>GitHub Issue</a:t>
            </a:r>
            <a:r>
              <a:rPr lang="en-US" dirty="0"/>
              <a:t> for any typos, bugs, issues, enhancement requests, etc.</a:t>
            </a:r>
          </a:p>
        </p:txBody>
      </p:sp>
      <p:sp>
        <p:nvSpPr>
          <p:cNvPr id="3" name="Title 2"/>
          <p:cNvSpPr>
            <a:spLocks noGrp="1"/>
          </p:cNvSpPr>
          <p:nvPr>
            <p:ph type="title"/>
          </p:nvPr>
        </p:nvSpPr>
        <p:spPr/>
        <p:txBody>
          <a:bodyPr/>
          <a:lstStyle/>
          <a:p>
            <a:r>
              <a:rPr lang="en-US" dirty="0"/>
              <a:t>Setting up the Splunk Add-on for GCP</a:t>
            </a:r>
          </a:p>
        </p:txBody>
      </p:sp>
      <p:sp>
        <p:nvSpPr>
          <p:cNvPr id="4" name="Subtitle 3"/>
          <p:cNvSpPr>
            <a:spLocks noGrp="1"/>
          </p:cNvSpPr>
          <p:nvPr>
            <p:ph type="subTitle" idx="12"/>
          </p:nvPr>
        </p:nvSpPr>
        <p:spPr/>
        <p:txBody>
          <a:bodyPr/>
          <a:lstStyle/>
          <a:p>
            <a:r>
              <a:rPr lang="en-US" dirty="0"/>
              <a:t>Initial notes</a:t>
            </a:r>
          </a:p>
        </p:txBody>
      </p:sp>
    </p:spTree>
    <p:extLst>
      <p:ext uri="{BB962C8B-B14F-4D97-AF65-F5344CB8AC3E}">
        <p14:creationId xmlns:p14="http://schemas.microsoft.com/office/powerpoint/2010/main" val="222400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400" dirty="0"/>
              <a:t>Confirming successful input creation and set up – Part 2</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All inputs are visible in the Inputs tab of the Splunk Add-on for GCP, confirm that the index is correct and that the status is Enabled.</a:t>
            </a:r>
          </a:p>
        </p:txBody>
      </p:sp>
      <p:pic>
        <p:nvPicPr>
          <p:cNvPr id="5" name="Picture 4">
            <a:extLst>
              <a:ext uri="{FF2B5EF4-FFF2-40B4-BE49-F238E27FC236}">
                <a16:creationId xmlns:a16="http://schemas.microsoft.com/office/drawing/2014/main" id="{4D1DBE5D-37E1-B649-B784-BFF626A08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755" y="1378016"/>
            <a:ext cx="6982486" cy="3264090"/>
          </a:xfrm>
          <a:prstGeom prst="rect">
            <a:avLst/>
          </a:prstGeom>
        </p:spPr>
      </p:pic>
    </p:spTree>
    <p:extLst>
      <p:ext uri="{BB962C8B-B14F-4D97-AF65-F5344CB8AC3E}">
        <p14:creationId xmlns:p14="http://schemas.microsoft.com/office/powerpoint/2010/main" val="292302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If the Pub/Sub subscription has consistent events coming in, continue to Part 3, otherwise we will manually generate events from the GCP console to test our input.</a:t>
            </a:r>
          </a:p>
          <a:p>
            <a:r>
              <a:rPr lang="en-US" dirty="0"/>
              <a:t>Navigate to the GCP console</a:t>
            </a:r>
          </a:p>
        </p:txBody>
      </p:sp>
      <p:pic>
        <p:nvPicPr>
          <p:cNvPr id="5" name="Picture 4">
            <a:extLst>
              <a:ext uri="{FF2B5EF4-FFF2-40B4-BE49-F238E27FC236}">
                <a16:creationId xmlns:a16="http://schemas.microsoft.com/office/drawing/2014/main" id="{ADBF2787-E425-014A-87B2-2499AA225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619" y="1618445"/>
            <a:ext cx="5754757" cy="2994131"/>
          </a:xfrm>
          <a:prstGeom prst="rect">
            <a:avLst/>
          </a:prstGeom>
        </p:spPr>
      </p:pic>
    </p:spTree>
    <p:extLst>
      <p:ext uri="{BB962C8B-B14F-4D97-AF65-F5344CB8AC3E}">
        <p14:creationId xmlns:p14="http://schemas.microsoft.com/office/powerpoint/2010/main" val="211012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51FB11-8979-AF4A-96A2-FB7D99277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315" y="1088190"/>
            <a:ext cx="6727371" cy="3313138"/>
          </a:xfrm>
          <a:prstGeom prst="rect">
            <a:avLst/>
          </a:prstGeom>
        </p:spPr>
      </p:pic>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From the GCP Console Service menu, scroll to Pub/Sub, click and select Topics</a:t>
            </a:r>
          </a:p>
        </p:txBody>
      </p:sp>
      <p:sp>
        <p:nvSpPr>
          <p:cNvPr id="7" name="TextBox 6">
            <a:extLst>
              <a:ext uri="{FF2B5EF4-FFF2-40B4-BE49-F238E27FC236}">
                <a16:creationId xmlns:a16="http://schemas.microsoft.com/office/drawing/2014/main" id="{A2A80BD3-A384-914E-AAA8-FAB446CD51A2}"/>
              </a:ext>
            </a:extLst>
          </p:cNvPr>
          <p:cNvSpPr txBox="1"/>
          <p:nvPr/>
        </p:nvSpPr>
        <p:spPr>
          <a:xfrm flipH="1">
            <a:off x="124717" y="1473004"/>
            <a:ext cx="679151" cy="369332"/>
          </a:xfrm>
          <a:prstGeom prst="rect">
            <a:avLst/>
          </a:prstGeom>
          <a:noFill/>
        </p:spPr>
        <p:txBody>
          <a:bodyPr wrap="square" lIns="0" tIns="0" rIns="0" bIns="0" rtlCol="0">
            <a:spAutoFit/>
          </a:bodyPr>
          <a:lstStyle/>
          <a:p>
            <a:r>
              <a:rPr lang="en-US" sz="2400" dirty="0"/>
              <a:t>Here</a:t>
            </a:r>
          </a:p>
        </p:txBody>
      </p:sp>
      <p:cxnSp>
        <p:nvCxnSpPr>
          <p:cNvPr id="8" name="Straight Arrow Connector 7">
            <a:extLst>
              <a:ext uri="{FF2B5EF4-FFF2-40B4-BE49-F238E27FC236}">
                <a16:creationId xmlns:a16="http://schemas.microsoft.com/office/drawing/2014/main" id="{3272E92A-DF16-6849-AD0A-A35F83317994}"/>
              </a:ext>
            </a:extLst>
          </p:cNvPr>
          <p:cNvCxnSpPr>
            <a:cxnSpLocks/>
            <a:stCxn id="7" idx="1"/>
          </p:cNvCxnSpPr>
          <p:nvPr/>
        </p:nvCxnSpPr>
        <p:spPr>
          <a:xfrm>
            <a:off x="803868" y="1657670"/>
            <a:ext cx="1517301"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9139AEE-98AF-1244-ABD3-57502AE81119}"/>
              </a:ext>
            </a:extLst>
          </p:cNvPr>
          <p:cNvSpPr txBox="1"/>
          <p:nvPr/>
        </p:nvSpPr>
        <p:spPr>
          <a:xfrm flipH="1">
            <a:off x="79499" y="2836754"/>
            <a:ext cx="1362439" cy="738664"/>
          </a:xfrm>
          <a:prstGeom prst="rect">
            <a:avLst/>
          </a:prstGeom>
          <a:noFill/>
        </p:spPr>
        <p:txBody>
          <a:bodyPr wrap="square" lIns="0" tIns="0" rIns="0" bIns="0" rtlCol="0">
            <a:spAutoFit/>
          </a:bodyPr>
          <a:lstStyle/>
          <a:p>
            <a:r>
              <a:rPr lang="en-US" sz="2400" dirty="0"/>
              <a:t>Then click here</a:t>
            </a:r>
          </a:p>
        </p:txBody>
      </p:sp>
      <p:cxnSp>
        <p:nvCxnSpPr>
          <p:cNvPr id="10" name="Straight Arrow Connector 9">
            <a:extLst>
              <a:ext uri="{FF2B5EF4-FFF2-40B4-BE49-F238E27FC236}">
                <a16:creationId xmlns:a16="http://schemas.microsoft.com/office/drawing/2014/main" id="{A770A91B-7850-3247-B76D-8B2216649E5F}"/>
              </a:ext>
            </a:extLst>
          </p:cNvPr>
          <p:cNvCxnSpPr>
            <a:cxnSpLocks/>
            <a:stCxn id="9" idx="1"/>
          </p:cNvCxnSpPr>
          <p:nvPr/>
        </p:nvCxnSpPr>
        <p:spPr>
          <a:xfrm flipV="1">
            <a:off x="1441938" y="2592476"/>
            <a:ext cx="2074985" cy="61361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02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EEB0E-5AEF-7F42-89C3-C278B72DC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187" y="1256233"/>
            <a:ext cx="6545766" cy="3401231"/>
          </a:xfrm>
          <a:prstGeom prst="rect">
            <a:avLst/>
          </a:prstGeom>
        </p:spPr>
      </p:pic>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For the topic of the subscription whose Splunk input you are trying to test, click the menu and select Publish message.</a:t>
            </a:r>
          </a:p>
        </p:txBody>
      </p:sp>
      <p:sp>
        <p:nvSpPr>
          <p:cNvPr id="7" name="TextBox 6">
            <a:extLst>
              <a:ext uri="{FF2B5EF4-FFF2-40B4-BE49-F238E27FC236}">
                <a16:creationId xmlns:a16="http://schemas.microsoft.com/office/drawing/2014/main" id="{A2A80BD3-A384-914E-AAA8-FAB446CD51A2}"/>
              </a:ext>
            </a:extLst>
          </p:cNvPr>
          <p:cNvSpPr txBox="1"/>
          <p:nvPr/>
        </p:nvSpPr>
        <p:spPr>
          <a:xfrm flipH="1">
            <a:off x="342048" y="2688855"/>
            <a:ext cx="1261957"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3272E92A-DF16-6849-AD0A-A35F83317994}"/>
              </a:ext>
            </a:extLst>
          </p:cNvPr>
          <p:cNvCxnSpPr>
            <a:cxnSpLocks/>
            <a:stCxn id="7" idx="1"/>
          </p:cNvCxnSpPr>
          <p:nvPr/>
        </p:nvCxnSpPr>
        <p:spPr>
          <a:xfrm flipV="1">
            <a:off x="1604005" y="2553629"/>
            <a:ext cx="4763341" cy="31989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17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Provide a message and some test key value pairs to the message. Click Publish.</a:t>
            </a:r>
          </a:p>
        </p:txBody>
      </p:sp>
      <p:pic>
        <p:nvPicPr>
          <p:cNvPr id="6" name="Picture 5">
            <a:extLst>
              <a:ext uri="{FF2B5EF4-FFF2-40B4-BE49-F238E27FC236}">
                <a16:creationId xmlns:a16="http://schemas.microsoft.com/office/drawing/2014/main" id="{EBECF7FB-2534-6343-8391-3E920D16F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204" y="970213"/>
            <a:ext cx="6869151" cy="3568914"/>
          </a:xfrm>
          <a:prstGeom prst="rect">
            <a:avLst/>
          </a:prstGeom>
        </p:spPr>
      </p:pic>
    </p:spTree>
    <p:extLst>
      <p:ext uri="{BB962C8B-B14F-4D97-AF65-F5344CB8AC3E}">
        <p14:creationId xmlns:p14="http://schemas.microsoft.com/office/powerpoint/2010/main" val="225338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Message availability in Splunk.</a:t>
            </a:r>
          </a:p>
        </p:txBody>
      </p:sp>
      <p:sp>
        <p:nvSpPr>
          <p:cNvPr id="2" name="TextBox 1">
            <a:extLst>
              <a:ext uri="{FF2B5EF4-FFF2-40B4-BE49-F238E27FC236}">
                <a16:creationId xmlns:a16="http://schemas.microsoft.com/office/drawing/2014/main" id="{7303916B-34AC-9A4D-B607-C6298B163548}"/>
              </a:ext>
            </a:extLst>
          </p:cNvPr>
          <p:cNvSpPr txBox="1"/>
          <p:nvPr/>
        </p:nvSpPr>
        <p:spPr>
          <a:xfrm>
            <a:off x="342047" y="1416817"/>
            <a:ext cx="8038277" cy="110799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There may be some delay between creating the test event and Splunk actually ingesting it. Allow for 5-10 minutes before troubleshooting.</a:t>
            </a:r>
          </a:p>
        </p:txBody>
      </p:sp>
    </p:spTree>
    <p:extLst>
      <p:ext uri="{BB962C8B-B14F-4D97-AF65-F5344CB8AC3E}">
        <p14:creationId xmlns:p14="http://schemas.microsoft.com/office/powerpoint/2010/main" val="223331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Confirming successful data ingestion using Splunk search – Part 4</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Enter </a:t>
            </a:r>
            <a:r>
              <a:rPr lang="en-US" dirty="0" err="1">
                <a:latin typeface="Consolas" panose="020B0609020204030204" pitchFamily="49" charset="0"/>
                <a:cs typeface="Consolas" panose="020B0609020204030204" pitchFamily="49" charset="0"/>
              </a:rPr>
              <a:t>sourcetype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google:gcp:pubsub:message</a:t>
            </a:r>
            <a:r>
              <a:rPr lang="en-US" dirty="0">
                <a:latin typeface="Consolas" panose="020B0609020204030204" pitchFamily="49" charset="0"/>
                <a:cs typeface="Consolas" panose="020B0609020204030204" pitchFamily="49" charset="0"/>
              </a:rPr>
              <a:t>”</a:t>
            </a:r>
            <a:r>
              <a:rPr lang="en-US" dirty="0">
                <a:latin typeface="Arial" panose="020B0604020202020204" pitchFamily="34" charset="0"/>
                <a:cs typeface="Arial" panose="020B0604020202020204" pitchFamily="34" charset="0"/>
              </a:rPr>
              <a:t> as your search query in the Splunk search bar. Confirm the time range is valid. If the input was successfully created, you should see your test event/s.</a:t>
            </a:r>
          </a:p>
        </p:txBody>
      </p:sp>
      <p:pic>
        <p:nvPicPr>
          <p:cNvPr id="5" name="Picture 4">
            <a:extLst>
              <a:ext uri="{FF2B5EF4-FFF2-40B4-BE49-F238E27FC236}">
                <a16:creationId xmlns:a16="http://schemas.microsoft.com/office/drawing/2014/main" id="{563C0658-73B8-9F46-8FED-DCBC4BED2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725" y="1669116"/>
            <a:ext cx="6910546" cy="2766194"/>
          </a:xfrm>
          <a:prstGeom prst="rect">
            <a:avLst/>
          </a:prstGeom>
        </p:spPr>
      </p:pic>
    </p:spTree>
    <p:extLst>
      <p:ext uri="{BB962C8B-B14F-4D97-AF65-F5344CB8AC3E}">
        <p14:creationId xmlns:p14="http://schemas.microsoft.com/office/powerpoint/2010/main" val="204927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Confirming successful data ingestion using Splunk search – Part 4</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If you have multiple inputs configured, test a single subscription by specifying </a:t>
            </a:r>
            <a:r>
              <a:rPr lang="en-US" dirty="0">
                <a:latin typeface="Consolas" panose="020B0609020204030204" pitchFamily="49" charset="0"/>
                <a:cs typeface="Consolas" panose="020B0609020204030204" pitchFamily="49" charset="0"/>
              </a:rPr>
              <a:t>source="*/subscriptions/</a:t>
            </a:r>
            <a:r>
              <a:rPr lang="en-US" dirty="0" err="1">
                <a:latin typeface="Consolas" panose="020B0609020204030204" pitchFamily="49" charset="0"/>
                <a:cs typeface="Consolas" panose="020B0609020204030204" pitchFamily="49" charset="0"/>
              </a:rPr>
              <a:t>splunk</a:t>
            </a:r>
            <a:r>
              <a:rPr lang="en-US" dirty="0">
                <a:latin typeface="Consolas" panose="020B0609020204030204" pitchFamily="49" charset="0"/>
                <a:cs typeface="Consolas" panose="020B0609020204030204" pitchFamily="49" charset="0"/>
              </a:rPr>
              <a:t>-generic”.</a:t>
            </a:r>
            <a:r>
              <a:rPr lang="en-US" dirty="0">
                <a:latin typeface="Arial" panose="020B0604020202020204" pitchFamily="34" charset="0"/>
                <a:cs typeface="Arial" panose="020B0604020202020204" pitchFamily="34" charset="0"/>
              </a:rPr>
              <a:t> </a:t>
            </a:r>
            <a:r>
              <a:rPr lang="en-US" dirty="0"/>
              <a:t>Replace </a:t>
            </a:r>
            <a:r>
              <a:rPr lang="en-US" dirty="0" err="1">
                <a:latin typeface="Consolas" panose="020B0609020204030204" pitchFamily="49" charset="0"/>
                <a:cs typeface="Consolas" panose="020B0609020204030204" pitchFamily="49" charset="0"/>
              </a:rPr>
              <a:t>splunk</a:t>
            </a:r>
            <a:r>
              <a:rPr lang="en-US" dirty="0">
                <a:latin typeface="Consolas" panose="020B0609020204030204" pitchFamily="49" charset="0"/>
                <a:cs typeface="Consolas" panose="020B0609020204030204" pitchFamily="49" charset="0"/>
              </a:rPr>
              <a:t>-generic</a:t>
            </a:r>
            <a:r>
              <a:rPr lang="en-US" dirty="0"/>
              <a:t> with the subscription name you are testing.</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AAC8442-7D7E-4C47-936F-1CD3579A1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10" y="1580371"/>
            <a:ext cx="7033776" cy="2832561"/>
          </a:xfrm>
          <a:prstGeom prst="rect">
            <a:avLst/>
          </a:prstGeom>
        </p:spPr>
      </p:pic>
    </p:spTree>
    <p:extLst>
      <p:ext uri="{BB962C8B-B14F-4D97-AF65-F5344CB8AC3E}">
        <p14:creationId xmlns:p14="http://schemas.microsoft.com/office/powerpoint/2010/main" val="269086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352" y="732517"/>
            <a:ext cx="7176571" cy="2124536"/>
          </a:xfrm>
        </p:spPr>
        <p:txBody>
          <a:bodyPr/>
          <a:lstStyle/>
          <a:p>
            <a:r>
              <a:rPr lang="en-US" dirty="0"/>
              <a:t>Set up a </a:t>
            </a:r>
            <a:r>
              <a:rPr lang="en-US" dirty="0" err="1"/>
              <a:t>Stackdriver</a:t>
            </a:r>
            <a:r>
              <a:rPr lang="en-US" dirty="0"/>
              <a:t> logging Cloud Pub/Sub input</a:t>
            </a:r>
          </a:p>
        </p:txBody>
      </p:sp>
      <p:sp>
        <p:nvSpPr>
          <p:cNvPr id="5" name="Subtitle 4">
            <a:extLst>
              <a:ext uri="{FF2B5EF4-FFF2-40B4-BE49-F238E27FC236}">
                <a16:creationId xmlns:a16="http://schemas.microsoft.com/office/drawing/2014/main" id="{03FCC210-4ED9-6D42-95E8-25632FEF2205}"/>
              </a:ext>
            </a:extLst>
          </p:cNvPr>
          <p:cNvSpPr>
            <a:spLocks noGrp="1"/>
          </p:cNvSpPr>
          <p:nvPr>
            <p:ph type="subTitle" idx="1"/>
          </p:nvPr>
        </p:nvSpPr>
        <p:spPr/>
        <p:txBody>
          <a:bodyPr/>
          <a:lstStyle/>
          <a:p>
            <a:r>
              <a:rPr lang="en-US" dirty="0"/>
              <a:t>Collect data from a preconfigured </a:t>
            </a:r>
            <a:r>
              <a:rPr lang="en-US" dirty="0" err="1"/>
              <a:t>Stackdriver</a:t>
            </a:r>
            <a:r>
              <a:rPr lang="en-US" dirty="0"/>
              <a:t> logging Pub/Sub subscription</a:t>
            </a:r>
          </a:p>
        </p:txBody>
      </p:sp>
    </p:spTree>
    <p:extLst>
      <p:ext uri="{BB962C8B-B14F-4D97-AF65-F5344CB8AC3E}">
        <p14:creationId xmlns:p14="http://schemas.microsoft.com/office/powerpoint/2010/main" val="267386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Setting up a </a:t>
            </a:r>
            <a:r>
              <a:rPr lang="en-US" dirty="0" err="1"/>
              <a:t>Stackdriver</a:t>
            </a:r>
            <a:r>
              <a:rPr lang="en-US" dirty="0"/>
              <a:t> logging </a:t>
            </a:r>
            <a:r>
              <a:rPr lang="en-US" sz="1600" dirty="0"/>
              <a:t>Cloud </a:t>
            </a:r>
            <a:r>
              <a:rPr lang="en-US" dirty="0"/>
              <a:t>Pub/Sub input for the Splunk Add-on for GCP</a:t>
            </a:r>
          </a:p>
          <a:p>
            <a:pPr lvl="1"/>
            <a:r>
              <a:rPr lang="en-US" dirty="0"/>
              <a:t>Confirming successful input creation</a:t>
            </a:r>
          </a:p>
          <a:p>
            <a:pPr lvl="1"/>
            <a:r>
              <a:rPr lang="en-US" sz="1600" dirty="0"/>
              <a:t>Publishing a test message to the subscription</a:t>
            </a:r>
            <a:endParaRPr lang="en-US" dirty="0"/>
          </a:p>
          <a:p>
            <a:pPr lvl="1"/>
            <a:r>
              <a:rPr lang="en-US" sz="1600" dirty="0"/>
              <a:t>Confirming successful data ingestion using Splunk search</a:t>
            </a:r>
            <a:endParaRPr lang="en-US" dirty="0"/>
          </a:p>
        </p:txBody>
      </p:sp>
      <p:sp>
        <p:nvSpPr>
          <p:cNvPr id="3" name="Title 2"/>
          <p:cNvSpPr>
            <a:spLocks noGrp="1"/>
          </p:cNvSpPr>
          <p:nvPr>
            <p:ph type="title"/>
          </p:nvPr>
        </p:nvSpPr>
        <p:spPr>
          <a:xfrm>
            <a:off x="-170419" y="232794"/>
            <a:ext cx="9314419" cy="332690"/>
          </a:xfrm>
        </p:spPr>
        <p:txBody>
          <a:bodyPr/>
          <a:lstStyle/>
          <a:p>
            <a:r>
              <a:rPr lang="en-US" sz="2100" dirty="0"/>
              <a:t>Table of Contents: Set up a </a:t>
            </a:r>
            <a:r>
              <a:rPr lang="en-US" sz="2100" dirty="0" err="1"/>
              <a:t>Stackdriver</a:t>
            </a:r>
            <a:r>
              <a:rPr lang="en-US" sz="2100" dirty="0"/>
              <a:t> logging </a:t>
            </a:r>
            <a:r>
              <a:rPr lang="en-US" sz="2000" dirty="0"/>
              <a:t>Cloud </a:t>
            </a:r>
            <a:r>
              <a:rPr lang="en-US" sz="2100" dirty="0"/>
              <a:t>Pub/Sub input</a:t>
            </a:r>
            <a:br>
              <a:rPr lang="en-US" sz="2100" dirty="0"/>
            </a:br>
            <a:endParaRPr lang="en-US" sz="2100" dirty="0"/>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224266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352" y="732517"/>
            <a:ext cx="7176571" cy="2124536"/>
          </a:xfrm>
        </p:spPr>
        <p:txBody>
          <a:bodyPr/>
          <a:lstStyle/>
          <a:p>
            <a:r>
              <a:rPr lang="en-US" dirty="0"/>
              <a:t>Adding the GCP service account to the Splunk Add-on for GCP</a:t>
            </a:r>
          </a:p>
        </p:txBody>
      </p:sp>
      <p:sp>
        <p:nvSpPr>
          <p:cNvPr id="5" name="Subtitle 4">
            <a:extLst>
              <a:ext uri="{FF2B5EF4-FFF2-40B4-BE49-F238E27FC236}">
                <a16:creationId xmlns:a16="http://schemas.microsoft.com/office/drawing/2014/main" id="{03FCC210-4ED9-6D42-95E8-25632FEF2205}"/>
              </a:ext>
            </a:extLst>
          </p:cNvPr>
          <p:cNvSpPr>
            <a:spLocks noGrp="1"/>
          </p:cNvSpPr>
          <p:nvPr>
            <p:ph type="subTitle" idx="1"/>
          </p:nvPr>
        </p:nvSpPr>
        <p:spPr/>
        <p:txBody>
          <a:bodyPr/>
          <a:lstStyle/>
          <a:p>
            <a:r>
              <a:rPr lang="en-US" dirty="0"/>
              <a:t>First time Add-on setup.</a:t>
            </a:r>
          </a:p>
        </p:txBody>
      </p:sp>
    </p:spTree>
    <p:extLst>
      <p:ext uri="{BB962C8B-B14F-4D97-AF65-F5344CB8AC3E}">
        <p14:creationId xmlns:p14="http://schemas.microsoft.com/office/powerpoint/2010/main" val="73114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a:t>
            </a:r>
            <a:r>
              <a:rPr lang="en-US" sz="2400" dirty="0" err="1"/>
              <a:t>Stackdriver</a:t>
            </a:r>
            <a:r>
              <a:rPr lang="en-US" sz="2400" dirty="0"/>
              <a:t> Cloud Pub/Sub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From the inputs tab of the Splunk Add-on for GCP, click Create New Input and select Cloud Pub/Sub from the dropdown menu.</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8" y="3136908"/>
            <a:ext cx="1572165" cy="738664"/>
          </a:xfrm>
          <a:prstGeom prst="rect">
            <a:avLst/>
          </a:prstGeom>
          <a:noFill/>
        </p:spPr>
        <p:txBody>
          <a:bodyPr wrap="square" lIns="0" tIns="0" rIns="0" bIns="0" rtlCol="0">
            <a:spAutoFit/>
          </a:bodyPr>
          <a:lstStyle/>
          <a:p>
            <a:r>
              <a:rPr lang="en-US" sz="2400" dirty="0"/>
              <a:t>Select Cloud Pub/Sub</a:t>
            </a:r>
          </a:p>
        </p:txBody>
      </p:sp>
      <p:pic>
        <p:nvPicPr>
          <p:cNvPr id="6" name="Picture 5">
            <a:extLst>
              <a:ext uri="{FF2B5EF4-FFF2-40B4-BE49-F238E27FC236}">
                <a16:creationId xmlns:a16="http://schemas.microsoft.com/office/drawing/2014/main" id="{322F327F-2D35-014D-9F9A-3FC1A96BD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351" y="1414573"/>
            <a:ext cx="5826318" cy="3247862"/>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049863" y="2049864"/>
            <a:ext cx="5677319" cy="145637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65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a:t>
            </a:r>
            <a:r>
              <a:rPr lang="en-US" sz="2400" dirty="0" err="1"/>
              <a:t>Stackdriver</a:t>
            </a:r>
            <a:r>
              <a:rPr lang="en-US" sz="2400" dirty="0"/>
              <a:t> logging Cloud Pub/Sub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a descriptive name for the input</a:t>
            </a:r>
          </a:p>
        </p:txBody>
      </p:sp>
      <p:sp>
        <p:nvSpPr>
          <p:cNvPr id="7" name="TextBox 6">
            <a:extLst>
              <a:ext uri="{FF2B5EF4-FFF2-40B4-BE49-F238E27FC236}">
                <a16:creationId xmlns:a16="http://schemas.microsoft.com/office/drawing/2014/main" id="{B207E1D6-8D3D-F84E-8CB9-5535EC266847}"/>
              </a:ext>
            </a:extLst>
          </p:cNvPr>
          <p:cNvSpPr txBox="1"/>
          <p:nvPr/>
        </p:nvSpPr>
        <p:spPr>
          <a:xfrm flipH="1">
            <a:off x="477699" y="3136908"/>
            <a:ext cx="1215851" cy="1107996"/>
          </a:xfrm>
          <a:prstGeom prst="rect">
            <a:avLst/>
          </a:prstGeom>
          <a:noFill/>
        </p:spPr>
        <p:txBody>
          <a:bodyPr wrap="square" lIns="0" tIns="0" rIns="0" bIns="0" rtlCol="0">
            <a:spAutoFit/>
          </a:bodyPr>
          <a:lstStyle/>
          <a:p>
            <a:r>
              <a:rPr lang="en-US" sz="2400" dirty="0"/>
              <a:t>Provide a name for the input</a:t>
            </a:r>
          </a:p>
        </p:txBody>
      </p:sp>
      <p:pic>
        <p:nvPicPr>
          <p:cNvPr id="11" name="Picture 10">
            <a:extLst>
              <a:ext uri="{FF2B5EF4-FFF2-40B4-BE49-F238E27FC236}">
                <a16:creationId xmlns:a16="http://schemas.microsoft.com/office/drawing/2014/main" id="{C2B93953-21F2-7944-98A1-515427358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152" y="1243200"/>
            <a:ext cx="5940110" cy="3129916"/>
          </a:xfrm>
          <a:prstGeom prst="rect">
            <a:avLst/>
          </a:prstGeom>
        </p:spPr>
      </p:pic>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693550" y="1735458"/>
            <a:ext cx="3571786" cy="195544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ular Callout 19">
            <a:extLst>
              <a:ext uri="{FF2B5EF4-FFF2-40B4-BE49-F238E27FC236}">
                <a16:creationId xmlns:a16="http://schemas.microsoft.com/office/drawing/2014/main" id="{EA542261-BEC7-4049-B1D4-0EC551F53496}"/>
              </a:ext>
            </a:extLst>
          </p:cNvPr>
          <p:cNvSpPr/>
          <p:nvPr/>
        </p:nvSpPr>
        <p:spPr>
          <a:xfrm>
            <a:off x="161177" y="1858972"/>
            <a:ext cx="2321169" cy="942805"/>
          </a:xfrm>
          <a:prstGeom prst="wedgeRoundRect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21" name="TextBox 20">
            <a:extLst>
              <a:ext uri="{FF2B5EF4-FFF2-40B4-BE49-F238E27FC236}">
                <a16:creationId xmlns:a16="http://schemas.microsoft.com/office/drawing/2014/main" id="{A0B08AEF-30B9-1243-A6F3-C6C04B211783}"/>
              </a:ext>
            </a:extLst>
          </p:cNvPr>
          <p:cNvSpPr txBox="1"/>
          <p:nvPr/>
        </p:nvSpPr>
        <p:spPr>
          <a:xfrm>
            <a:off x="296829" y="1924519"/>
            <a:ext cx="2109751" cy="738664"/>
          </a:xfrm>
          <a:prstGeom prst="rect">
            <a:avLst/>
          </a:prstGeom>
          <a:noFill/>
        </p:spPr>
        <p:txBody>
          <a:bodyPr wrap="square" lIns="0" tIns="0" rIns="0" bIns="0" rtlCol="0">
            <a:spAutoFit/>
          </a:bodyPr>
          <a:lstStyle/>
          <a:p>
            <a:r>
              <a:rPr lang="en-US" sz="2400" dirty="0"/>
              <a:t>Use names without spaces!</a:t>
            </a:r>
          </a:p>
        </p:txBody>
      </p:sp>
    </p:spTree>
    <p:extLst>
      <p:ext uri="{BB962C8B-B14F-4D97-AF65-F5344CB8AC3E}">
        <p14:creationId xmlns:p14="http://schemas.microsoft.com/office/powerpoint/2010/main" val="146980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07E1D6-8D3D-F84E-8CB9-5535EC266847}"/>
              </a:ext>
            </a:extLst>
          </p:cNvPr>
          <p:cNvSpPr txBox="1"/>
          <p:nvPr/>
        </p:nvSpPr>
        <p:spPr>
          <a:xfrm flipH="1">
            <a:off x="221063" y="2113287"/>
            <a:ext cx="1477107" cy="738664"/>
          </a:xfrm>
          <a:prstGeom prst="rect">
            <a:avLst/>
          </a:prstGeom>
          <a:noFill/>
        </p:spPr>
        <p:txBody>
          <a:bodyPr wrap="square" lIns="0" tIns="0" rIns="0" bIns="0" rtlCol="0">
            <a:spAutoFit/>
          </a:bodyPr>
          <a:lstStyle/>
          <a:p>
            <a:r>
              <a:rPr lang="en-US" sz="2400" dirty="0"/>
              <a:t>Select a credential</a:t>
            </a:r>
          </a:p>
        </p:txBody>
      </p:sp>
      <p:pic>
        <p:nvPicPr>
          <p:cNvPr id="5" name="Picture 4">
            <a:extLst>
              <a:ext uri="{FF2B5EF4-FFF2-40B4-BE49-F238E27FC236}">
                <a16:creationId xmlns:a16="http://schemas.microsoft.com/office/drawing/2014/main" id="{9C6AC470-178A-0245-8A6C-DD12F9501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169" y="1133603"/>
            <a:ext cx="6643496" cy="3481719"/>
          </a:xfrm>
          <a:prstGeom prst="rect">
            <a:avLst/>
          </a:prstGeom>
        </p:spPr>
      </p:pic>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698170" y="1979525"/>
            <a:ext cx="3466683" cy="50309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a:extLst>
              <a:ext uri="{FF2B5EF4-FFF2-40B4-BE49-F238E27FC236}">
                <a16:creationId xmlns:a16="http://schemas.microsoft.com/office/drawing/2014/main" id="{FDC852E3-F0D7-5843-9FB4-948AA31DD67E}"/>
              </a:ext>
            </a:extLst>
          </p:cNvPr>
          <p:cNvSpPr>
            <a:spLocks noGrp="1"/>
          </p:cNvSpPr>
          <p:nvPr>
            <p:ph type="title"/>
          </p:nvPr>
        </p:nvSpPr>
        <p:spPr>
          <a:xfrm>
            <a:off x="1047540" y="108338"/>
            <a:ext cx="7048920" cy="1103329"/>
          </a:xfrm>
        </p:spPr>
        <p:txBody>
          <a:bodyPr/>
          <a:lstStyle/>
          <a:p>
            <a:r>
              <a:rPr lang="en-US" sz="2400" dirty="0"/>
              <a:t>Setting up a </a:t>
            </a:r>
            <a:r>
              <a:rPr lang="en-US" sz="2400" dirty="0" err="1"/>
              <a:t>Stackdriver</a:t>
            </a:r>
            <a:r>
              <a:rPr lang="en-US" sz="2400" dirty="0"/>
              <a:t> logging Cloud Pub/Sub input for the Splunk Add-on for GCP – Part 1</a:t>
            </a:r>
            <a:br>
              <a:rPr lang="en-US" sz="1700" dirty="0"/>
            </a:br>
            <a:endParaRPr lang="en-US" sz="1700" dirty="0"/>
          </a:p>
        </p:txBody>
      </p:sp>
      <p:sp>
        <p:nvSpPr>
          <p:cNvPr id="15" name="Subtitle 3">
            <a:extLst>
              <a:ext uri="{FF2B5EF4-FFF2-40B4-BE49-F238E27FC236}">
                <a16:creationId xmlns:a16="http://schemas.microsoft.com/office/drawing/2014/main" id="{2E049D13-6520-FA48-8655-B0663C82AD7A}"/>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credential that was added in the previous section</a:t>
            </a:r>
          </a:p>
        </p:txBody>
      </p:sp>
    </p:spTree>
    <p:extLst>
      <p:ext uri="{BB962C8B-B14F-4D97-AF65-F5344CB8AC3E}">
        <p14:creationId xmlns:p14="http://schemas.microsoft.com/office/powerpoint/2010/main" val="57419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F9E2672-1C93-0643-B245-33FE6847B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668" y="1211667"/>
            <a:ext cx="6311727" cy="3460982"/>
          </a:xfrm>
          <a:prstGeom prst="rect">
            <a:avLst/>
          </a:prstGeom>
        </p:spPr>
      </p:pic>
      <p:sp>
        <p:nvSpPr>
          <p:cNvPr id="7" name="TextBox 6">
            <a:extLst>
              <a:ext uri="{FF2B5EF4-FFF2-40B4-BE49-F238E27FC236}">
                <a16:creationId xmlns:a16="http://schemas.microsoft.com/office/drawing/2014/main" id="{B207E1D6-8D3D-F84E-8CB9-5535EC266847}"/>
              </a:ext>
            </a:extLst>
          </p:cNvPr>
          <p:cNvSpPr txBox="1"/>
          <p:nvPr/>
        </p:nvSpPr>
        <p:spPr>
          <a:xfrm flipH="1">
            <a:off x="221062" y="2113287"/>
            <a:ext cx="1205803" cy="738664"/>
          </a:xfrm>
          <a:prstGeom prst="rect">
            <a:avLst/>
          </a:prstGeom>
          <a:noFill/>
        </p:spPr>
        <p:txBody>
          <a:bodyPr wrap="square" lIns="0" tIns="0" rIns="0" bIns="0" rtlCol="0">
            <a:spAutoFit/>
          </a:bodyPr>
          <a:lstStyle/>
          <a:p>
            <a:r>
              <a:rPr lang="en-US" sz="2400" dirty="0"/>
              <a:t>Select a project</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426865" y="2241395"/>
            <a:ext cx="3925720" cy="24122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2">
            <a:extLst>
              <a:ext uri="{FF2B5EF4-FFF2-40B4-BE49-F238E27FC236}">
                <a16:creationId xmlns:a16="http://schemas.microsoft.com/office/drawing/2014/main" id="{76B4EB34-19C6-6642-97D2-439E9FC97990}"/>
              </a:ext>
            </a:extLst>
          </p:cNvPr>
          <p:cNvSpPr>
            <a:spLocks noGrp="1"/>
          </p:cNvSpPr>
          <p:nvPr>
            <p:ph type="title"/>
          </p:nvPr>
        </p:nvSpPr>
        <p:spPr>
          <a:xfrm>
            <a:off x="1047540" y="108338"/>
            <a:ext cx="7048920" cy="1103329"/>
          </a:xfrm>
        </p:spPr>
        <p:txBody>
          <a:bodyPr/>
          <a:lstStyle/>
          <a:p>
            <a:r>
              <a:rPr lang="en-US" sz="2400" dirty="0"/>
              <a:t>Setting up a </a:t>
            </a:r>
            <a:r>
              <a:rPr lang="en-US" sz="2400" dirty="0" err="1"/>
              <a:t>Stackdriver</a:t>
            </a:r>
            <a:r>
              <a:rPr lang="en-US" sz="2400" dirty="0"/>
              <a:t> logging Cloud Pub/Sub input for the Splunk Add-on for GCP – Part 1</a:t>
            </a:r>
            <a:br>
              <a:rPr lang="en-US" sz="1700" dirty="0"/>
            </a:br>
            <a:endParaRPr lang="en-US" sz="1700" dirty="0"/>
          </a:p>
        </p:txBody>
      </p:sp>
      <p:sp>
        <p:nvSpPr>
          <p:cNvPr id="17" name="Subtitle 3">
            <a:extLst>
              <a:ext uri="{FF2B5EF4-FFF2-40B4-BE49-F238E27FC236}">
                <a16:creationId xmlns:a16="http://schemas.microsoft.com/office/drawing/2014/main" id="{6350FADB-F486-F44E-9699-F882C5559037}"/>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project where the GCP setup in Module 1 was completed</a:t>
            </a:r>
          </a:p>
        </p:txBody>
      </p:sp>
    </p:spTree>
    <p:extLst>
      <p:ext uri="{BB962C8B-B14F-4D97-AF65-F5344CB8AC3E}">
        <p14:creationId xmlns:p14="http://schemas.microsoft.com/office/powerpoint/2010/main" val="234144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FF2F91-C13A-7540-BFB4-ABE733AE4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386" y="1211667"/>
            <a:ext cx="6254523" cy="3397082"/>
          </a:xfrm>
          <a:prstGeom prst="rect">
            <a:avLst/>
          </a:prstGeom>
        </p:spPr>
      </p:pic>
      <p:sp>
        <p:nvSpPr>
          <p:cNvPr id="7" name="TextBox 6">
            <a:extLst>
              <a:ext uri="{FF2B5EF4-FFF2-40B4-BE49-F238E27FC236}">
                <a16:creationId xmlns:a16="http://schemas.microsoft.com/office/drawing/2014/main" id="{B207E1D6-8D3D-F84E-8CB9-5535EC266847}"/>
              </a:ext>
            </a:extLst>
          </p:cNvPr>
          <p:cNvSpPr txBox="1"/>
          <p:nvPr/>
        </p:nvSpPr>
        <p:spPr>
          <a:xfrm flipH="1">
            <a:off x="273816" y="2294157"/>
            <a:ext cx="1547448" cy="738664"/>
          </a:xfrm>
          <a:prstGeom prst="rect">
            <a:avLst/>
          </a:prstGeom>
          <a:noFill/>
        </p:spPr>
        <p:txBody>
          <a:bodyPr wrap="square" lIns="0" tIns="0" rIns="0" bIns="0" rtlCol="0">
            <a:spAutoFit/>
          </a:bodyPr>
          <a:lstStyle/>
          <a:p>
            <a:r>
              <a:rPr lang="en-US" sz="2400" dirty="0"/>
              <a:t>Select a subscription</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821264" y="2371411"/>
            <a:ext cx="3283299" cy="29207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itle 2">
            <a:extLst>
              <a:ext uri="{FF2B5EF4-FFF2-40B4-BE49-F238E27FC236}">
                <a16:creationId xmlns:a16="http://schemas.microsoft.com/office/drawing/2014/main" id="{3D63B219-3DDD-064F-AAE0-18B305085D06}"/>
              </a:ext>
            </a:extLst>
          </p:cNvPr>
          <p:cNvSpPr>
            <a:spLocks noGrp="1"/>
          </p:cNvSpPr>
          <p:nvPr>
            <p:ph type="title"/>
          </p:nvPr>
        </p:nvSpPr>
        <p:spPr>
          <a:xfrm>
            <a:off x="1047540" y="108338"/>
            <a:ext cx="7048920" cy="1103329"/>
          </a:xfrm>
        </p:spPr>
        <p:txBody>
          <a:bodyPr/>
          <a:lstStyle/>
          <a:p>
            <a:r>
              <a:rPr lang="en-US" sz="2400" dirty="0"/>
              <a:t>Setting up a </a:t>
            </a:r>
            <a:r>
              <a:rPr lang="en-US" sz="2400" dirty="0" err="1"/>
              <a:t>Stackdriver</a:t>
            </a:r>
            <a:r>
              <a:rPr lang="en-US" sz="2400" dirty="0"/>
              <a:t> logging Cloud Pub/Sub input for the Splunk Add-on for GCP – Part 1</a:t>
            </a:r>
            <a:br>
              <a:rPr lang="en-US" sz="1700" dirty="0"/>
            </a:br>
            <a:endParaRPr lang="en-US" sz="1700" dirty="0"/>
          </a:p>
        </p:txBody>
      </p:sp>
      <p:sp>
        <p:nvSpPr>
          <p:cNvPr id="16" name="Subtitle 3">
            <a:extLst>
              <a:ext uri="{FF2B5EF4-FFF2-40B4-BE49-F238E27FC236}">
                <a16:creationId xmlns:a16="http://schemas.microsoft.com/office/drawing/2014/main" id="{218E2B9A-CA2F-2F45-9994-9FAF5D0FC1AA}"/>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a:t>
            </a:r>
            <a:r>
              <a:rPr lang="en-US" dirty="0" err="1"/>
              <a:t>Stackdriver</a:t>
            </a:r>
            <a:r>
              <a:rPr lang="en-US" dirty="0"/>
              <a:t> logging Pub/ Sub subscription set up in Module 1.</a:t>
            </a:r>
          </a:p>
        </p:txBody>
      </p:sp>
    </p:spTree>
    <p:extLst>
      <p:ext uri="{BB962C8B-B14F-4D97-AF65-F5344CB8AC3E}">
        <p14:creationId xmlns:p14="http://schemas.microsoft.com/office/powerpoint/2010/main" val="347178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02863FC1-6A96-6844-8EF6-4306339D97E9}"/>
              </a:ext>
            </a:extLst>
          </p:cNvPr>
          <p:cNvSpPr>
            <a:spLocks noGrp="1"/>
          </p:cNvSpPr>
          <p:nvPr>
            <p:ph type="title"/>
          </p:nvPr>
        </p:nvSpPr>
        <p:spPr>
          <a:xfrm>
            <a:off x="1047540" y="108338"/>
            <a:ext cx="7048920" cy="1103329"/>
          </a:xfrm>
        </p:spPr>
        <p:txBody>
          <a:bodyPr/>
          <a:lstStyle/>
          <a:p>
            <a:r>
              <a:rPr lang="en-US" sz="2400" dirty="0"/>
              <a:t>Setting up a </a:t>
            </a:r>
            <a:r>
              <a:rPr lang="en-US" sz="2400" dirty="0" err="1"/>
              <a:t>Stackdriver</a:t>
            </a:r>
            <a:r>
              <a:rPr lang="en-US" sz="2400" dirty="0"/>
              <a:t> logging Cloud Pub/Sub input for the Splunk Add-on for GCP – Part 1</a:t>
            </a:r>
            <a:br>
              <a:rPr lang="en-US" sz="1700" dirty="0"/>
            </a:br>
            <a:endParaRPr lang="en-US" sz="1700" dirty="0"/>
          </a:p>
        </p:txBody>
      </p:sp>
      <p:sp>
        <p:nvSpPr>
          <p:cNvPr id="12" name="Subtitle 3">
            <a:extLst>
              <a:ext uri="{FF2B5EF4-FFF2-40B4-BE49-F238E27FC236}">
                <a16:creationId xmlns:a16="http://schemas.microsoft.com/office/drawing/2014/main" id="{EBE776B7-43F7-7843-9195-24359D3D6506}"/>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an index to send events from this input into, then click Add.</a:t>
            </a:r>
          </a:p>
        </p:txBody>
      </p:sp>
      <p:pic>
        <p:nvPicPr>
          <p:cNvPr id="3" name="Picture 2">
            <a:extLst>
              <a:ext uri="{FF2B5EF4-FFF2-40B4-BE49-F238E27FC236}">
                <a16:creationId xmlns:a16="http://schemas.microsoft.com/office/drawing/2014/main" id="{23761551-A8FC-D945-A02C-6B66AB797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033" y="1211667"/>
            <a:ext cx="6027932" cy="3410429"/>
          </a:xfrm>
          <a:prstGeom prst="rect">
            <a:avLst/>
          </a:prstGeom>
        </p:spPr>
      </p:pic>
    </p:spTree>
    <p:extLst>
      <p:ext uri="{BB962C8B-B14F-4D97-AF65-F5344CB8AC3E}">
        <p14:creationId xmlns:p14="http://schemas.microsoft.com/office/powerpoint/2010/main" val="299522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Confirming successful input creation and set up – Part 2</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All inputs are visible in the Inputs tab of the Splunk Add-on for GCP, confirm that the index is correct and that the status is Enabled.</a:t>
            </a:r>
          </a:p>
        </p:txBody>
      </p:sp>
      <p:pic>
        <p:nvPicPr>
          <p:cNvPr id="7" name="Picture 6">
            <a:extLst>
              <a:ext uri="{FF2B5EF4-FFF2-40B4-BE49-F238E27FC236}">
                <a16:creationId xmlns:a16="http://schemas.microsoft.com/office/drawing/2014/main" id="{7501A5C0-3432-384D-B01F-434A74555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755" y="1378016"/>
            <a:ext cx="6982486" cy="3264090"/>
          </a:xfrm>
          <a:prstGeom prst="rect">
            <a:avLst/>
          </a:prstGeom>
        </p:spPr>
      </p:pic>
    </p:spTree>
    <p:extLst>
      <p:ext uri="{BB962C8B-B14F-4D97-AF65-F5344CB8AC3E}">
        <p14:creationId xmlns:p14="http://schemas.microsoft.com/office/powerpoint/2010/main" val="44235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If the Pub/Sub subscription has consistent events coming in, continue to Part 3, otherwise we will manually generate events from the GCP console to test our input.</a:t>
            </a:r>
          </a:p>
          <a:p>
            <a:r>
              <a:rPr lang="en-US" dirty="0"/>
              <a:t>Navigate to the GCP console</a:t>
            </a:r>
          </a:p>
        </p:txBody>
      </p:sp>
      <p:pic>
        <p:nvPicPr>
          <p:cNvPr id="5" name="Picture 4">
            <a:extLst>
              <a:ext uri="{FF2B5EF4-FFF2-40B4-BE49-F238E27FC236}">
                <a16:creationId xmlns:a16="http://schemas.microsoft.com/office/drawing/2014/main" id="{20B503E8-F19D-754B-A329-D880F5A7E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619" y="1618445"/>
            <a:ext cx="5754757" cy="2994131"/>
          </a:xfrm>
          <a:prstGeom prst="rect">
            <a:avLst/>
          </a:prstGeom>
        </p:spPr>
      </p:pic>
    </p:spTree>
    <p:extLst>
      <p:ext uri="{BB962C8B-B14F-4D97-AF65-F5344CB8AC3E}">
        <p14:creationId xmlns:p14="http://schemas.microsoft.com/office/powerpoint/2010/main" val="22456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ADFF56D-FBA3-2945-AD60-5D2D9C264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315" y="1088190"/>
            <a:ext cx="6727371" cy="3313138"/>
          </a:xfrm>
          <a:prstGeom prst="rect">
            <a:avLst/>
          </a:prstGeom>
        </p:spPr>
      </p:pic>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From the GCP Console Service menu, scroll to Pub/Sub, click and select Topics</a:t>
            </a:r>
          </a:p>
        </p:txBody>
      </p:sp>
      <p:sp>
        <p:nvSpPr>
          <p:cNvPr id="7" name="TextBox 6">
            <a:extLst>
              <a:ext uri="{FF2B5EF4-FFF2-40B4-BE49-F238E27FC236}">
                <a16:creationId xmlns:a16="http://schemas.microsoft.com/office/drawing/2014/main" id="{A2A80BD3-A384-914E-AAA8-FAB446CD51A2}"/>
              </a:ext>
            </a:extLst>
          </p:cNvPr>
          <p:cNvSpPr txBox="1"/>
          <p:nvPr/>
        </p:nvSpPr>
        <p:spPr>
          <a:xfrm flipH="1">
            <a:off x="124717" y="1473004"/>
            <a:ext cx="679151" cy="369332"/>
          </a:xfrm>
          <a:prstGeom prst="rect">
            <a:avLst/>
          </a:prstGeom>
          <a:noFill/>
        </p:spPr>
        <p:txBody>
          <a:bodyPr wrap="square" lIns="0" tIns="0" rIns="0" bIns="0" rtlCol="0">
            <a:spAutoFit/>
          </a:bodyPr>
          <a:lstStyle/>
          <a:p>
            <a:r>
              <a:rPr lang="en-US" sz="2400" dirty="0"/>
              <a:t>Here</a:t>
            </a:r>
          </a:p>
        </p:txBody>
      </p:sp>
      <p:cxnSp>
        <p:nvCxnSpPr>
          <p:cNvPr id="8" name="Straight Arrow Connector 7">
            <a:extLst>
              <a:ext uri="{FF2B5EF4-FFF2-40B4-BE49-F238E27FC236}">
                <a16:creationId xmlns:a16="http://schemas.microsoft.com/office/drawing/2014/main" id="{3272E92A-DF16-6849-AD0A-A35F83317994}"/>
              </a:ext>
            </a:extLst>
          </p:cNvPr>
          <p:cNvCxnSpPr>
            <a:cxnSpLocks/>
            <a:stCxn id="7" idx="1"/>
          </p:cNvCxnSpPr>
          <p:nvPr/>
        </p:nvCxnSpPr>
        <p:spPr>
          <a:xfrm>
            <a:off x="803868" y="1657670"/>
            <a:ext cx="1517301"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9139AEE-98AF-1244-ABD3-57502AE81119}"/>
              </a:ext>
            </a:extLst>
          </p:cNvPr>
          <p:cNvSpPr txBox="1"/>
          <p:nvPr/>
        </p:nvSpPr>
        <p:spPr>
          <a:xfrm flipH="1">
            <a:off x="79499" y="2836754"/>
            <a:ext cx="1362439" cy="738664"/>
          </a:xfrm>
          <a:prstGeom prst="rect">
            <a:avLst/>
          </a:prstGeom>
          <a:noFill/>
        </p:spPr>
        <p:txBody>
          <a:bodyPr wrap="square" lIns="0" tIns="0" rIns="0" bIns="0" rtlCol="0">
            <a:spAutoFit/>
          </a:bodyPr>
          <a:lstStyle/>
          <a:p>
            <a:r>
              <a:rPr lang="en-US" sz="2400" dirty="0"/>
              <a:t>Then click here</a:t>
            </a:r>
          </a:p>
        </p:txBody>
      </p:sp>
      <p:cxnSp>
        <p:nvCxnSpPr>
          <p:cNvPr id="10" name="Straight Arrow Connector 9">
            <a:extLst>
              <a:ext uri="{FF2B5EF4-FFF2-40B4-BE49-F238E27FC236}">
                <a16:creationId xmlns:a16="http://schemas.microsoft.com/office/drawing/2014/main" id="{A770A91B-7850-3247-B76D-8B2216649E5F}"/>
              </a:ext>
            </a:extLst>
          </p:cNvPr>
          <p:cNvCxnSpPr>
            <a:cxnSpLocks/>
            <a:stCxn id="9" idx="1"/>
          </p:cNvCxnSpPr>
          <p:nvPr/>
        </p:nvCxnSpPr>
        <p:spPr>
          <a:xfrm flipV="1">
            <a:off x="1441938" y="2592476"/>
            <a:ext cx="2074985" cy="61361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29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F1C476D-B4D0-3D41-AB36-AAACCDAEA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187" y="1256233"/>
            <a:ext cx="6545766" cy="3401231"/>
          </a:xfrm>
          <a:prstGeom prst="rect">
            <a:avLst/>
          </a:prstGeom>
        </p:spPr>
      </p:pic>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For the topic of the subscription whose Splunk input you are trying to test, click the menu and select Publish message.</a:t>
            </a:r>
          </a:p>
        </p:txBody>
      </p:sp>
      <p:sp>
        <p:nvSpPr>
          <p:cNvPr id="7" name="TextBox 6">
            <a:extLst>
              <a:ext uri="{FF2B5EF4-FFF2-40B4-BE49-F238E27FC236}">
                <a16:creationId xmlns:a16="http://schemas.microsoft.com/office/drawing/2014/main" id="{A2A80BD3-A384-914E-AAA8-FAB446CD51A2}"/>
              </a:ext>
            </a:extLst>
          </p:cNvPr>
          <p:cNvSpPr txBox="1"/>
          <p:nvPr/>
        </p:nvSpPr>
        <p:spPr>
          <a:xfrm flipH="1">
            <a:off x="342048" y="2688855"/>
            <a:ext cx="1261957"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3272E92A-DF16-6849-AD0A-A35F83317994}"/>
              </a:ext>
            </a:extLst>
          </p:cNvPr>
          <p:cNvCxnSpPr>
            <a:cxnSpLocks/>
            <a:stCxn id="7" idx="1"/>
          </p:cNvCxnSpPr>
          <p:nvPr/>
        </p:nvCxnSpPr>
        <p:spPr>
          <a:xfrm flipV="1">
            <a:off x="1604005" y="2572378"/>
            <a:ext cx="4535538" cy="30114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28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Finding your Service account key</a:t>
            </a:r>
          </a:p>
          <a:p>
            <a:pPr lvl="1"/>
            <a:r>
              <a:rPr lang="en-US" dirty="0"/>
              <a:t>Navigating to the Splunk Add-on for GCP in Splunk</a:t>
            </a:r>
          </a:p>
          <a:p>
            <a:pPr lvl="1"/>
            <a:r>
              <a:rPr lang="en-US" dirty="0"/>
              <a:t>Getting the Service account key string</a:t>
            </a:r>
          </a:p>
          <a:p>
            <a:pPr lvl="1"/>
            <a:r>
              <a:rPr lang="en-US" dirty="0"/>
              <a:t>Adding your Service account key to the Splunk Add-on for GCP</a:t>
            </a:r>
          </a:p>
        </p:txBody>
      </p:sp>
      <p:sp>
        <p:nvSpPr>
          <p:cNvPr id="3" name="Title 2"/>
          <p:cNvSpPr>
            <a:spLocks noGrp="1"/>
          </p:cNvSpPr>
          <p:nvPr>
            <p:ph type="title"/>
          </p:nvPr>
        </p:nvSpPr>
        <p:spPr/>
        <p:txBody>
          <a:bodyPr/>
          <a:lstStyle/>
          <a:p>
            <a:r>
              <a:rPr lang="en-US" dirty="0"/>
              <a:t>Table of Contents: Adding the GCP service account </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218112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Provide a message and some test key value pairs to the message. Click Publish.</a:t>
            </a:r>
          </a:p>
        </p:txBody>
      </p:sp>
      <p:pic>
        <p:nvPicPr>
          <p:cNvPr id="6" name="Picture 5">
            <a:extLst>
              <a:ext uri="{FF2B5EF4-FFF2-40B4-BE49-F238E27FC236}">
                <a16:creationId xmlns:a16="http://schemas.microsoft.com/office/drawing/2014/main" id="{5A362DB0-ECC9-4240-9646-9E56F8E0A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204" y="970213"/>
            <a:ext cx="6869151" cy="3568914"/>
          </a:xfrm>
          <a:prstGeom prst="rect">
            <a:avLst/>
          </a:prstGeom>
        </p:spPr>
      </p:pic>
    </p:spTree>
    <p:extLst>
      <p:ext uri="{BB962C8B-B14F-4D97-AF65-F5344CB8AC3E}">
        <p14:creationId xmlns:p14="http://schemas.microsoft.com/office/powerpoint/2010/main" val="241663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Message availability in Splunk.</a:t>
            </a:r>
          </a:p>
        </p:txBody>
      </p:sp>
      <p:sp>
        <p:nvSpPr>
          <p:cNvPr id="2" name="TextBox 1">
            <a:extLst>
              <a:ext uri="{FF2B5EF4-FFF2-40B4-BE49-F238E27FC236}">
                <a16:creationId xmlns:a16="http://schemas.microsoft.com/office/drawing/2014/main" id="{7303916B-34AC-9A4D-B607-C6298B163548}"/>
              </a:ext>
            </a:extLst>
          </p:cNvPr>
          <p:cNvSpPr txBox="1"/>
          <p:nvPr/>
        </p:nvSpPr>
        <p:spPr>
          <a:xfrm>
            <a:off x="342047" y="1416817"/>
            <a:ext cx="8038277" cy="110799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There may be some delay between creating the test event and Splunk actually ingesting it. Allow for 5-10 minutes before troubleshooting.</a:t>
            </a:r>
          </a:p>
        </p:txBody>
      </p:sp>
    </p:spTree>
    <p:extLst>
      <p:ext uri="{BB962C8B-B14F-4D97-AF65-F5344CB8AC3E}">
        <p14:creationId xmlns:p14="http://schemas.microsoft.com/office/powerpoint/2010/main" val="14823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Confirming successful data ingestion using Splunk search – Part 4</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Enter </a:t>
            </a:r>
            <a:r>
              <a:rPr lang="en-US" dirty="0" err="1">
                <a:latin typeface="Consolas" panose="020B0609020204030204" pitchFamily="49" charset="0"/>
                <a:cs typeface="Consolas" panose="020B0609020204030204" pitchFamily="49" charset="0"/>
              </a:rPr>
              <a:t>sourcetype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google:gcp:pubsub:message</a:t>
            </a:r>
            <a:r>
              <a:rPr lang="en-US" dirty="0">
                <a:latin typeface="Consolas" panose="020B0609020204030204" pitchFamily="49" charset="0"/>
                <a:cs typeface="Consolas" panose="020B0609020204030204" pitchFamily="49" charset="0"/>
              </a:rPr>
              <a:t>”</a:t>
            </a:r>
            <a:r>
              <a:rPr lang="en-US" dirty="0">
                <a:latin typeface="Arial" panose="020B0604020202020204" pitchFamily="34" charset="0"/>
                <a:cs typeface="Arial" panose="020B0604020202020204" pitchFamily="34" charset="0"/>
              </a:rPr>
              <a:t> as your search query in the Splunk search bar. Confirm the time range is valid. If the input was successfully created, you should see events.</a:t>
            </a:r>
          </a:p>
        </p:txBody>
      </p:sp>
      <p:pic>
        <p:nvPicPr>
          <p:cNvPr id="7" name="Picture 6">
            <a:extLst>
              <a:ext uri="{FF2B5EF4-FFF2-40B4-BE49-F238E27FC236}">
                <a16:creationId xmlns:a16="http://schemas.microsoft.com/office/drawing/2014/main" id="{6B2AB42F-815B-C34C-9BC9-5F2CC4A22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992" y="1527717"/>
            <a:ext cx="6278012" cy="3185396"/>
          </a:xfrm>
          <a:prstGeom prst="rect">
            <a:avLst/>
          </a:prstGeom>
        </p:spPr>
      </p:pic>
    </p:spTree>
    <p:extLst>
      <p:ext uri="{BB962C8B-B14F-4D97-AF65-F5344CB8AC3E}">
        <p14:creationId xmlns:p14="http://schemas.microsoft.com/office/powerpoint/2010/main" val="221426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Confirming successful data ingestion using Splunk search – Part 4</a:t>
            </a:r>
            <a:br>
              <a:rPr lang="en-US" sz="2000" dirty="0"/>
            </a:br>
            <a:endParaRPr lang="en-US" dirty="0"/>
          </a:p>
        </p:txBody>
      </p:sp>
      <p:sp>
        <p:nvSpPr>
          <p:cNvPr id="4" name="Subtitle 3"/>
          <p:cNvSpPr>
            <a:spLocks noGrp="1"/>
          </p:cNvSpPr>
          <p:nvPr>
            <p:ph type="subTitle" idx="12"/>
          </p:nvPr>
        </p:nvSpPr>
        <p:spPr>
          <a:xfrm>
            <a:off x="-100482" y="680099"/>
            <a:ext cx="9344564" cy="304639"/>
          </a:xfrm>
        </p:spPr>
        <p:txBody>
          <a:bodyPr/>
          <a:lstStyle/>
          <a:p>
            <a:r>
              <a:rPr lang="en-US" sz="1700" dirty="0"/>
              <a:t>If you have multiple inputs configured, test a single subscription by specifying </a:t>
            </a:r>
            <a:r>
              <a:rPr lang="en-US" sz="1700" dirty="0">
                <a:latin typeface="Consolas" panose="020B0609020204030204" pitchFamily="49" charset="0"/>
                <a:cs typeface="Consolas" panose="020B0609020204030204" pitchFamily="49" charset="0"/>
              </a:rPr>
              <a:t>source="*/subscriptions/</a:t>
            </a:r>
            <a:r>
              <a:rPr lang="en-US" sz="1700" dirty="0" err="1">
                <a:latin typeface="Consolas" panose="020B0609020204030204" pitchFamily="49" charset="0"/>
                <a:cs typeface="Consolas" panose="020B0609020204030204" pitchFamily="49" charset="0"/>
              </a:rPr>
              <a:t>splunk</a:t>
            </a:r>
            <a:r>
              <a:rPr lang="en-US" sz="1700" dirty="0">
                <a:latin typeface="Consolas" panose="020B0609020204030204" pitchFamily="49" charset="0"/>
                <a:cs typeface="Consolas" panose="020B0609020204030204" pitchFamily="49" charset="0"/>
              </a:rPr>
              <a:t>-</a:t>
            </a:r>
            <a:r>
              <a:rPr lang="en-US" sz="1700" dirty="0" err="1">
                <a:latin typeface="Consolas" panose="020B0609020204030204" pitchFamily="49" charset="0"/>
                <a:cs typeface="Consolas" panose="020B0609020204030204" pitchFamily="49" charset="0"/>
              </a:rPr>
              <a:t>stackdriver</a:t>
            </a:r>
            <a:r>
              <a:rPr lang="en-US" sz="1700" dirty="0">
                <a:latin typeface="Consolas" panose="020B0609020204030204" pitchFamily="49" charset="0"/>
                <a:cs typeface="Consolas" panose="020B0609020204030204" pitchFamily="49" charset="0"/>
              </a:rPr>
              <a:t>-logging-subscription”.</a:t>
            </a:r>
            <a:r>
              <a:rPr lang="en-US" sz="1700" dirty="0">
                <a:latin typeface="Arial" panose="020B0604020202020204" pitchFamily="34" charset="0"/>
                <a:cs typeface="Arial" panose="020B0604020202020204" pitchFamily="34" charset="0"/>
              </a:rPr>
              <a:t> </a:t>
            </a:r>
            <a:r>
              <a:rPr lang="en-US" sz="1700" dirty="0"/>
              <a:t>Replace </a:t>
            </a:r>
            <a:r>
              <a:rPr lang="en-US" sz="1700" dirty="0" err="1">
                <a:latin typeface="Consolas" panose="020B0609020204030204" pitchFamily="49" charset="0"/>
                <a:cs typeface="Consolas" panose="020B0609020204030204" pitchFamily="49" charset="0"/>
              </a:rPr>
              <a:t>splunk</a:t>
            </a:r>
            <a:r>
              <a:rPr lang="en-US" sz="1700" dirty="0">
                <a:latin typeface="Consolas" panose="020B0609020204030204" pitchFamily="49" charset="0"/>
                <a:cs typeface="Consolas" panose="020B0609020204030204" pitchFamily="49" charset="0"/>
              </a:rPr>
              <a:t>-</a:t>
            </a:r>
            <a:r>
              <a:rPr lang="en-US" sz="1700" dirty="0" err="1">
                <a:latin typeface="Consolas" panose="020B0609020204030204" pitchFamily="49" charset="0"/>
                <a:cs typeface="Consolas" panose="020B0609020204030204" pitchFamily="49" charset="0"/>
              </a:rPr>
              <a:t>stackdriver</a:t>
            </a:r>
            <a:r>
              <a:rPr lang="en-US" sz="1700" dirty="0">
                <a:latin typeface="Consolas" panose="020B0609020204030204" pitchFamily="49" charset="0"/>
                <a:cs typeface="Consolas" panose="020B0609020204030204" pitchFamily="49" charset="0"/>
              </a:rPr>
              <a:t>-logging-subscription</a:t>
            </a:r>
            <a:r>
              <a:rPr lang="en-US" sz="1700" dirty="0"/>
              <a:t> with the subscription name you are testing.</a:t>
            </a:r>
            <a:endParaRPr lang="en-US" sz="17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7DF5686-776D-8E4D-BE45-A8DA7D17C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15" y="1560276"/>
            <a:ext cx="7625170" cy="3054432"/>
          </a:xfrm>
          <a:prstGeom prst="rect">
            <a:avLst/>
          </a:prstGeom>
        </p:spPr>
      </p:pic>
    </p:spTree>
    <p:extLst>
      <p:ext uri="{BB962C8B-B14F-4D97-AF65-F5344CB8AC3E}">
        <p14:creationId xmlns:p14="http://schemas.microsoft.com/office/powerpoint/2010/main" val="91338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352" y="732517"/>
            <a:ext cx="7176571" cy="2124536"/>
          </a:xfrm>
        </p:spPr>
        <p:txBody>
          <a:bodyPr/>
          <a:lstStyle/>
          <a:p>
            <a:r>
              <a:rPr lang="en-US" dirty="0"/>
              <a:t>Set up a GCP Cloud Billing input</a:t>
            </a:r>
          </a:p>
        </p:txBody>
      </p:sp>
      <p:sp>
        <p:nvSpPr>
          <p:cNvPr id="5" name="Subtitle 4">
            <a:extLst>
              <a:ext uri="{FF2B5EF4-FFF2-40B4-BE49-F238E27FC236}">
                <a16:creationId xmlns:a16="http://schemas.microsoft.com/office/drawing/2014/main" id="{03FCC210-4ED9-6D42-95E8-25632FEF2205}"/>
              </a:ext>
            </a:extLst>
          </p:cNvPr>
          <p:cNvSpPr>
            <a:spLocks noGrp="1"/>
          </p:cNvSpPr>
          <p:nvPr>
            <p:ph type="subTitle" idx="1"/>
          </p:nvPr>
        </p:nvSpPr>
        <p:spPr/>
        <p:txBody>
          <a:bodyPr/>
          <a:lstStyle/>
          <a:p>
            <a:r>
              <a:rPr lang="en-US" dirty="0"/>
              <a:t>Connect to a preconfigured GCP Billing bucket</a:t>
            </a:r>
          </a:p>
        </p:txBody>
      </p:sp>
    </p:spTree>
    <p:extLst>
      <p:ext uri="{BB962C8B-B14F-4D97-AF65-F5344CB8AC3E}">
        <p14:creationId xmlns:p14="http://schemas.microsoft.com/office/powerpoint/2010/main" val="150663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Setting up a Cloud Billing input for the Splunk Add-on for GCP</a:t>
            </a:r>
          </a:p>
          <a:p>
            <a:pPr lvl="1"/>
            <a:r>
              <a:rPr lang="en-US" dirty="0"/>
              <a:t>Confirming successful input creation</a:t>
            </a:r>
          </a:p>
          <a:p>
            <a:pPr lvl="1"/>
            <a:r>
              <a:rPr lang="en-US" sz="1600" dirty="0"/>
              <a:t>Confirming successful data ingestion using Splunk search</a:t>
            </a:r>
            <a:endParaRPr lang="en-US" dirty="0"/>
          </a:p>
        </p:txBody>
      </p:sp>
      <p:sp>
        <p:nvSpPr>
          <p:cNvPr id="3" name="Title 2"/>
          <p:cNvSpPr>
            <a:spLocks noGrp="1"/>
          </p:cNvSpPr>
          <p:nvPr>
            <p:ph type="title"/>
          </p:nvPr>
        </p:nvSpPr>
        <p:spPr/>
        <p:txBody>
          <a:bodyPr/>
          <a:lstStyle/>
          <a:p>
            <a:r>
              <a:rPr lang="en-US" dirty="0"/>
              <a:t>Table of Contents: Set up a GCP Cloud Billing input</a:t>
            </a:r>
            <a:br>
              <a:rPr lang="en-US" dirty="0"/>
            </a:br>
            <a:endParaRPr lang="en-US" dirty="0"/>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320032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From the inputs tab of the Splunk Add-on for GCP, click Create New Input and select Cloud Billing from the dropdown menu.</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8" y="3136908"/>
            <a:ext cx="1572165" cy="738664"/>
          </a:xfrm>
          <a:prstGeom prst="rect">
            <a:avLst/>
          </a:prstGeom>
          <a:noFill/>
        </p:spPr>
        <p:txBody>
          <a:bodyPr wrap="square" lIns="0" tIns="0" rIns="0" bIns="0" rtlCol="0">
            <a:spAutoFit/>
          </a:bodyPr>
          <a:lstStyle/>
          <a:p>
            <a:r>
              <a:rPr lang="en-US" sz="2400" dirty="0"/>
              <a:t>Select Cloud Billing</a:t>
            </a:r>
          </a:p>
        </p:txBody>
      </p:sp>
      <p:pic>
        <p:nvPicPr>
          <p:cNvPr id="6" name="Picture 5">
            <a:extLst>
              <a:ext uri="{FF2B5EF4-FFF2-40B4-BE49-F238E27FC236}">
                <a16:creationId xmlns:a16="http://schemas.microsoft.com/office/drawing/2014/main" id="{322F327F-2D35-014D-9F9A-3FC1A96BD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351" y="1414573"/>
            <a:ext cx="5826318" cy="3247862"/>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049863" y="2130251"/>
            <a:ext cx="5697416" cy="137598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2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a name for the Cloud Billing input.</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342047" y="3026377"/>
            <a:ext cx="1989574" cy="369332"/>
          </a:xfrm>
          <a:prstGeom prst="rect">
            <a:avLst/>
          </a:prstGeom>
          <a:noFill/>
        </p:spPr>
        <p:txBody>
          <a:bodyPr wrap="square" lIns="0" tIns="0" rIns="0" bIns="0" rtlCol="0">
            <a:spAutoFit/>
          </a:bodyPr>
          <a:lstStyle/>
          <a:p>
            <a:r>
              <a:rPr lang="en-US" sz="2400" dirty="0"/>
              <a:t>Provide a name</a:t>
            </a:r>
          </a:p>
        </p:txBody>
      </p:sp>
      <p:pic>
        <p:nvPicPr>
          <p:cNvPr id="7" name="Picture 6">
            <a:extLst>
              <a:ext uri="{FF2B5EF4-FFF2-40B4-BE49-F238E27FC236}">
                <a16:creationId xmlns:a16="http://schemas.microsoft.com/office/drawing/2014/main" id="{70E1CC91-79B8-2D49-985B-F4209A6E9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875" y="1211667"/>
            <a:ext cx="6022077" cy="3421527"/>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331621" y="1668026"/>
            <a:ext cx="3014102" cy="154301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53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Select the GCP credential with the correct permissions to access and read the Cloud Storage bucket</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979915" y="2895748"/>
            <a:ext cx="1378936" cy="738664"/>
          </a:xfrm>
          <a:prstGeom prst="rect">
            <a:avLst/>
          </a:prstGeom>
          <a:noFill/>
        </p:spPr>
        <p:txBody>
          <a:bodyPr wrap="square" lIns="0" tIns="0" rIns="0" bIns="0" rtlCol="0">
            <a:spAutoFit/>
          </a:bodyPr>
          <a:lstStyle/>
          <a:p>
            <a:r>
              <a:rPr lang="en-US" sz="2400" dirty="0"/>
              <a:t>Select credential</a:t>
            </a:r>
          </a:p>
        </p:txBody>
      </p:sp>
      <p:pic>
        <p:nvPicPr>
          <p:cNvPr id="5" name="Picture 4">
            <a:extLst>
              <a:ext uri="{FF2B5EF4-FFF2-40B4-BE49-F238E27FC236}">
                <a16:creationId xmlns:a16="http://schemas.microsoft.com/office/drawing/2014/main" id="{554CB0CC-4EE6-2845-A7D1-26E555DE3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432" y="1453519"/>
            <a:ext cx="5617028" cy="3187564"/>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358851" y="2250831"/>
            <a:ext cx="2512088" cy="101424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71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4DC76E-937C-914B-9924-0943E9FAC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988" y="1213242"/>
            <a:ext cx="6085882" cy="3470817"/>
          </a:xfrm>
          <a:prstGeom prst="rect">
            <a:avLst/>
          </a:prstGeom>
        </p:spPr>
      </p:pic>
      <p:sp>
        <p:nvSpPr>
          <p:cNvPr id="3" name="Title 2"/>
          <p:cNvSpPr>
            <a:spLocks noGrp="1"/>
          </p:cNvSpPr>
          <p:nvPr>
            <p:ph type="title"/>
          </p:nvPr>
        </p:nvSpPr>
        <p:spPr>
          <a:xfrm>
            <a:off x="1047540" y="108338"/>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Select the GCP project the billing bucket is in.</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144444" y="2905797"/>
            <a:ext cx="1806192" cy="369332"/>
          </a:xfrm>
          <a:prstGeom prst="rect">
            <a:avLst/>
          </a:prstGeom>
          <a:noFill/>
        </p:spPr>
        <p:txBody>
          <a:bodyPr wrap="square" lIns="0" tIns="0" rIns="0" bIns="0" rtlCol="0">
            <a:spAutoFit/>
          </a:bodyPr>
          <a:lstStyle/>
          <a:p>
            <a:r>
              <a:rPr lang="en-US" sz="2400" dirty="0"/>
              <a:t>Select project</a:t>
            </a:r>
          </a:p>
        </p:txBody>
      </p:sp>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950636" y="2240782"/>
            <a:ext cx="3133830" cy="849681"/>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83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31313" y="960471"/>
            <a:ext cx="8681373" cy="4284768"/>
          </a:xfrm>
        </p:spPr>
        <p:txBody>
          <a:bodyPr/>
          <a:lstStyle/>
          <a:p>
            <a:r>
              <a:rPr lang="en-US" dirty="0"/>
              <a:t>In the first part of the previous module, you should have generated a JSON key file as a part of Service account creation</a:t>
            </a:r>
          </a:p>
          <a:p>
            <a:pPr lvl="1"/>
            <a:r>
              <a:rPr lang="en-US" dirty="0"/>
              <a:t>The name format of the key file is the project ID followed by an alphanumeric string</a:t>
            </a:r>
          </a:p>
          <a:p>
            <a:pPr lvl="2"/>
            <a:r>
              <a:rPr lang="en-US" dirty="0">
                <a:latin typeface="Consolas" panose="020B0609020204030204" pitchFamily="49" charset="0"/>
                <a:cs typeface="Consolas" panose="020B0609020204030204" pitchFamily="49" charset="0"/>
              </a:rPr>
              <a:t>project-id-123456-123aa45a678a.json</a:t>
            </a:r>
          </a:p>
          <a:p>
            <a:pPr lvl="2"/>
            <a:endParaRPr lang="en-US" dirty="0">
              <a:latin typeface="Consolas" panose="020B0609020204030204" pitchFamily="49" charset="0"/>
              <a:cs typeface="Consolas" panose="020B0609020204030204" pitchFamily="49" charset="0"/>
            </a:endParaRPr>
          </a:p>
          <a:p>
            <a:pPr lvl="2"/>
            <a:endParaRPr lang="en-US" dirty="0">
              <a:latin typeface="Consolas" panose="020B0609020204030204" pitchFamily="49" charset="0"/>
              <a:cs typeface="Consolas" panose="020B0609020204030204" pitchFamily="49" charset="0"/>
            </a:endParaRPr>
          </a:p>
          <a:p>
            <a:pPr lvl="2"/>
            <a:endParaRPr lang="en-US" dirty="0">
              <a:latin typeface="Consolas" panose="020B0609020204030204" pitchFamily="49" charset="0"/>
              <a:cs typeface="Consolas" panose="020B0609020204030204" pitchFamily="49" charset="0"/>
            </a:endParaRPr>
          </a:p>
          <a:p>
            <a:pPr marL="208360" lvl="1" indent="0">
              <a:buNone/>
            </a:pPr>
            <a:endParaRPr lang="en-US" b="1" dirty="0"/>
          </a:p>
          <a:p>
            <a:pPr marL="208360" lvl="1" indent="0">
              <a:buNone/>
            </a:pPr>
            <a:endParaRPr lang="en-US" b="1" dirty="0"/>
          </a:p>
          <a:p>
            <a:pPr marL="208360" lvl="1" indent="0">
              <a:buNone/>
            </a:pPr>
            <a:endParaRPr lang="en-US" b="1" dirty="0"/>
          </a:p>
          <a:p>
            <a:r>
              <a:rPr lang="en-US" dirty="0"/>
              <a:t>Refer to the steps in the first section of Module 1 (Creating a GCP Service account) for regenerating a key if you cannot locate the JSON key file created earlier</a:t>
            </a:r>
          </a:p>
        </p:txBody>
      </p:sp>
      <p:sp>
        <p:nvSpPr>
          <p:cNvPr id="3" name="Title 2"/>
          <p:cNvSpPr>
            <a:spLocks noGrp="1"/>
          </p:cNvSpPr>
          <p:nvPr>
            <p:ph type="title"/>
          </p:nvPr>
        </p:nvSpPr>
        <p:spPr/>
        <p:txBody>
          <a:bodyPr/>
          <a:lstStyle/>
          <a:p>
            <a:r>
              <a:rPr lang="en-US" dirty="0"/>
              <a:t>Finding your Service account key – Part 1</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Find the already generated JSON key file, or generate a new one.</a:t>
            </a:r>
          </a:p>
        </p:txBody>
      </p:sp>
      <p:sp>
        <p:nvSpPr>
          <p:cNvPr id="7" name="TextBox 6">
            <a:extLst>
              <a:ext uri="{FF2B5EF4-FFF2-40B4-BE49-F238E27FC236}">
                <a16:creationId xmlns:a16="http://schemas.microsoft.com/office/drawing/2014/main" id="{B207E1D6-8D3D-F84E-8CB9-5535EC266847}"/>
              </a:ext>
            </a:extLst>
          </p:cNvPr>
          <p:cNvSpPr txBox="1"/>
          <p:nvPr/>
        </p:nvSpPr>
        <p:spPr>
          <a:xfrm flipH="1">
            <a:off x="572757" y="2623492"/>
            <a:ext cx="3084843" cy="369332"/>
          </a:xfrm>
          <a:prstGeom prst="rect">
            <a:avLst/>
          </a:prstGeom>
          <a:noFill/>
        </p:spPr>
        <p:txBody>
          <a:bodyPr wrap="square" lIns="0" tIns="0" rIns="0" bIns="0" rtlCol="0">
            <a:spAutoFit/>
          </a:bodyPr>
          <a:lstStyle/>
          <a:p>
            <a:r>
              <a:rPr lang="en-US" sz="2400" dirty="0"/>
              <a:t>Click here for project list</a:t>
            </a:r>
          </a:p>
        </p:txBody>
      </p:sp>
      <p:sp>
        <p:nvSpPr>
          <p:cNvPr id="12" name="TextBox 11">
            <a:extLst>
              <a:ext uri="{FF2B5EF4-FFF2-40B4-BE49-F238E27FC236}">
                <a16:creationId xmlns:a16="http://schemas.microsoft.com/office/drawing/2014/main" id="{AC08BFF7-D89D-9341-B553-A9595AC74546}"/>
              </a:ext>
            </a:extLst>
          </p:cNvPr>
          <p:cNvSpPr txBox="1"/>
          <p:nvPr/>
        </p:nvSpPr>
        <p:spPr>
          <a:xfrm flipH="1">
            <a:off x="1045026" y="3387811"/>
            <a:ext cx="1989575" cy="369332"/>
          </a:xfrm>
          <a:prstGeom prst="rect">
            <a:avLst/>
          </a:prstGeom>
          <a:noFill/>
        </p:spPr>
        <p:txBody>
          <a:bodyPr wrap="square" lIns="0" tIns="0" rIns="0" bIns="0" rtlCol="0">
            <a:spAutoFit/>
          </a:bodyPr>
          <a:lstStyle/>
          <a:p>
            <a:r>
              <a:rPr lang="en-US" sz="2400" dirty="0"/>
              <a:t>Project IDs here</a:t>
            </a:r>
          </a:p>
        </p:txBody>
      </p:sp>
      <p:pic>
        <p:nvPicPr>
          <p:cNvPr id="9" name="Picture 8">
            <a:extLst>
              <a:ext uri="{FF2B5EF4-FFF2-40B4-BE49-F238E27FC236}">
                <a16:creationId xmlns:a16="http://schemas.microsoft.com/office/drawing/2014/main" id="{28F98B6A-1493-6943-87E6-A052F2E05B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510" y="2152980"/>
            <a:ext cx="3576753" cy="1899750"/>
          </a:xfrm>
          <a:prstGeom prst="rect">
            <a:avLst/>
          </a:prstGeom>
        </p:spPr>
      </p:pic>
      <p:cxnSp>
        <p:nvCxnSpPr>
          <p:cNvPr id="13" name="Straight Arrow Connector 12">
            <a:extLst>
              <a:ext uri="{FF2B5EF4-FFF2-40B4-BE49-F238E27FC236}">
                <a16:creationId xmlns:a16="http://schemas.microsoft.com/office/drawing/2014/main" id="{4848653A-38B0-B04D-B19C-5D38364C0B18}"/>
              </a:ext>
            </a:extLst>
          </p:cNvPr>
          <p:cNvCxnSpPr>
            <a:cxnSpLocks/>
            <a:stCxn id="12" idx="1"/>
          </p:cNvCxnSpPr>
          <p:nvPr/>
        </p:nvCxnSpPr>
        <p:spPr>
          <a:xfrm flipV="1">
            <a:off x="3034601" y="2902677"/>
            <a:ext cx="3949003" cy="66980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3657600" y="2228505"/>
            <a:ext cx="2301073" cy="57965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41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474CA9-F942-FA4C-81A0-035DE9C59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419" y="1162757"/>
            <a:ext cx="6122367" cy="3486080"/>
          </a:xfrm>
          <a:prstGeom prst="rect">
            <a:avLst/>
          </a:prstGeom>
        </p:spPr>
      </p:pic>
      <p:sp>
        <p:nvSpPr>
          <p:cNvPr id="3" name="Title 2"/>
          <p:cNvSpPr>
            <a:spLocks noGrp="1"/>
          </p:cNvSpPr>
          <p:nvPr>
            <p:ph type="title"/>
          </p:nvPr>
        </p:nvSpPr>
        <p:spPr>
          <a:xfrm>
            <a:off x="1047540" y="108338"/>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Select the GCP Cloud Storage bucket the billing report is in.</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144444" y="2905797"/>
            <a:ext cx="1806192" cy="369332"/>
          </a:xfrm>
          <a:prstGeom prst="rect">
            <a:avLst/>
          </a:prstGeom>
          <a:noFill/>
        </p:spPr>
        <p:txBody>
          <a:bodyPr wrap="square" lIns="0" tIns="0" rIns="0" bIns="0" rtlCol="0">
            <a:spAutoFit/>
          </a:bodyPr>
          <a:lstStyle/>
          <a:p>
            <a:r>
              <a:rPr lang="en-US" sz="2400" dirty="0"/>
              <a:t>Select bucket</a:t>
            </a:r>
          </a:p>
        </p:txBody>
      </p:sp>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950636" y="2274849"/>
            <a:ext cx="3145471" cy="81561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48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A1FE81D-4896-EC42-A664-0DA13DBC3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910" y="1219489"/>
            <a:ext cx="6095042" cy="3471253"/>
          </a:xfrm>
          <a:prstGeom prst="rect">
            <a:avLst/>
          </a:prstGeom>
        </p:spPr>
      </p:pic>
      <p:sp>
        <p:nvSpPr>
          <p:cNvPr id="3" name="Title 2"/>
          <p:cNvSpPr>
            <a:spLocks noGrp="1"/>
          </p:cNvSpPr>
          <p:nvPr>
            <p:ph type="title"/>
          </p:nvPr>
        </p:nvSpPr>
        <p:spPr>
          <a:xfrm>
            <a:off x="1047540" y="108338"/>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the bucket prefix set in the previous module</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189048" y="2850041"/>
            <a:ext cx="1606298" cy="738664"/>
          </a:xfrm>
          <a:prstGeom prst="rect">
            <a:avLst/>
          </a:prstGeom>
          <a:noFill/>
        </p:spPr>
        <p:txBody>
          <a:bodyPr wrap="square" lIns="0" tIns="0" rIns="0" bIns="0" rtlCol="0">
            <a:spAutoFit/>
          </a:bodyPr>
          <a:lstStyle/>
          <a:p>
            <a:r>
              <a:rPr lang="en-US" sz="2400" dirty="0"/>
              <a:t>Enter Report prefix here</a:t>
            </a:r>
          </a:p>
        </p:txBody>
      </p:sp>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795346" y="2302031"/>
            <a:ext cx="3546088" cy="91734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559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Confirm the Cloud Billing input settings, then click Add.</a:t>
            </a:r>
          </a:p>
        </p:txBody>
      </p:sp>
      <p:pic>
        <p:nvPicPr>
          <p:cNvPr id="6" name="Picture 5">
            <a:extLst>
              <a:ext uri="{FF2B5EF4-FFF2-40B4-BE49-F238E27FC236}">
                <a16:creationId xmlns:a16="http://schemas.microsoft.com/office/drawing/2014/main" id="{4A1B3604-6141-6647-BDE1-097D8B210C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448" y="1211667"/>
            <a:ext cx="6059101" cy="3450784"/>
          </a:xfrm>
          <a:prstGeom prst="rect">
            <a:avLst/>
          </a:prstGeom>
        </p:spPr>
      </p:pic>
    </p:spTree>
    <p:extLst>
      <p:ext uri="{BB962C8B-B14F-4D97-AF65-F5344CB8AC3E}">
        <p14:creationId xmlns:p14="http://schemas.microsoft.com/office/powerpoint/2010/main" val="365474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Confirming successful input creation – Part 2</a:t>
            </a:r>
            <a:br>
              <a:rPr lang="en-US" sz="1700" dirty="0"/>
            </a:br>
            <a:endParaRPr lang="en-US" sz="1700" dirty="0"/>
          </a:p>
        </p:txBody>
      </p:sp>
      <p:sp>
        <p:nvSpPr>
          <p:cNvPr id="4" name="Subtitle 3"/>
          <p:cNvSpPr>
            <a:spLocks noGrp="1"/>
          </p:cNvSpPr>
          <p:nvPr>
            <p:ph type="subTitle" idx="12"/>
          </p:nvPr>
        </p:nvSpPr>
        <p:spPr>
          <a:xfrm>
            <a:off x="149821" y="582805"/>
            <a:ext cx="8832501" cy="371789"/>
          </a:xfrm>
        </p:spPr>
        <p:txBody>
          <a:bodyPr/>
          <a:lstStyle/>
          <a:p>
            <a:r>
              <a:rPr lang="en-US" sz="1700" dirty="0"/>
              <a:t>All inputs are visible in the Inputs tab of the Splunk Add-on for GCP, confirm that the settings of the Cloud Billing input you just created are correct and that the status is Enabled.</a:t>
            </a:r>
          </a:p>
        </p:txBody>
      </p:sp>
      <p:pic>
        <p:nvPicPr>
          <p:cNvPr id="5" name="Picture 4">
            <a:extLst>
              <a:ext uri="{FF2B5EF4-FFF2-40B4-BE49-F238E27FC236}">
                <a16:creationId xmlns:a16="http://schemas.microsoft.com/office/drawing/2014/main" id="{97DF0CBE-0C40-144D-B1CE-6BA1B0CE2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823" y="1211667"/>
            <a:ext cx="6395578" cy="3387955"/>
          </a:xfrm>
          <a:prstGeom prst="rect">
            <a:avLst/>
          </a:prstGeom>
        </p:spPr>
      </p:pic>
    </p:spTree>
    <p:extLst>
      <p:ext uri="{BB962C8B-B14F-4D97-AF65-F5344CB8AC3E}">
        <p14:creationId xmlns:p14="http://schemas.microsoft.com/office/powerpoint/2010/main" val="159740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9821" y="108338"/>
            <a:ext cx="8739555" cy="1103329"/>
          </a:xfrm>
        </p:spPr>
        <p:txBody>
          <a:bodyPr/>
          <a:lstStyle/>
          <a:p>
            <a:r>
              <a:rPr lang="en-US" sz="2100" dirty="0"/>
              <a:t>Confirming successful data ingestion using Splunk search – Part 3</a:t>
            </a:r>
            <a:br>
              <a:rPr lang="en-US" sz="2100" dirty="0"/>
            </a:br>
            <a:endParaRPr lang="en-US" sz="2100" dirty="0"/>
          </a:p>
        </p:txBody>
      </p:sp>
      <p:sp>
        <p:nvSpPr>
          <p:cNvPr id="4" name="Subtitle 3"/>
          <p:cNvSpPr>
            <a:spLocks noGrp="1"/>
          </p:cNvSpPr>
          <p:nvPr>
            <p:ph type="subTitle" idx="12"/>
          </p:nvPr>
        </p:nvSpPr>
        <p:spPr>
          <a:xfrm>
            <a:off x="200515" y="582805"/>
            <a:ext cx="8731113" cy="371789"/>
          </a:xfrm>
        </p:spPr>
        <p:txBody>
          <a:bodyPr/>
          <a:lstStyle/>
          <a:p>
            <a:r>
              <a:rPr lang="en-US" sz="1500" dirty="0"/>
              <a:t>Enter </a:t>
            </a:r>
            <a:r>
              <a:rPr lang="en-US" sz="1500" dirty="0" err="1">
                <a:latin typeface="Consolas" panose="020B0609020204030204" pitchFamily="49" charset="0"/>
                <a:cs typeface="Consolas" panose="020B0609020204030204" pitchFamily="49" charset="0"/>
              </a:rPr>
              <a:t>sourcetype</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google:gcp:billing:report</a:t>
            </a:r>
            <a:r>
              <a:rPr lang="en-US" sz="1500" dirty="0">
                <a:latin typeface="Consolas" panose="020B0609020204030204" pitchFamily="49" charset="0"/>
                <a:cs typeface="Consolas" panose="020B0609020204030204" pitchFamily="49" charset="0"/>
              </a:rPr>
              <a:t>”</a:t>
            </a:r>
            <a:r>
              <a:rPr lang="en-US" sz="1500" dirty="0">
                <a:latin typeface="Arial" panose="020B0604020202020204" pitchFamily="34" charset="0"/>
                <a:cs typeface="Arial" panose="020B0604020202020204" pitchFamily="34" charset="0"/>
              </a:rPr>
              <a:t> as your search query in the Splunk search bar. </a:t>
            </a:r>
            <a:r>
              <a:rPr lang="en-US" sz="1500" b="1" dirty="0">
                <a:latin typeface="Arial" panose="020B0604020202020204" pitchFamily="34" charset="0"/>
                <a:cs typeface="Arial" panose="020B0604020202020204" pitchFamily="34" charset="0"/>
              </a:rPr>
              <a:t>Confirm the time range is valid=. </a:t>
            </a:r>
            <a:r>
              <a:rPr lang="en-US" sz="1500" dirty="0">
                <a:latin typeface="Arial" panose="020B0604020202020204" pitchFamily="34" charset="0"/>
                <a:cs typeface="Arial" panose="020B0604020202020204" pitchFamily="34" charset="0"/>
              </a:rPr>
              <a:t>If the input was successfully created, you should see your events</a:t>
            </a:r>
          </a:p>
        </p:txBody>
      </p:sp>
      <p:sp>
        <p:nvSpPr>
          <p:cNvPr id="6" name="Subtitle 3">
            <a:extLst>
              <a:ext uri="{FF2B5EF4-FFF2-40B4-BE49-F238E27FC236}">
                <a16:creationId xmlns:a16="http://schemas.microsoft.com/office/drawing/2014/main" id="{0489A675-B90E-5543-9396-67D5273024B6}"/>
              </a:ext>
            </a:extLst>
          </p:cNvPr>
          <p:cNvSpPr txBox="1">
            <a:spLocks/>
          </p:cNvSpPr>
          <p:nvPr/>
        </p:nvSpPr>
        <p:spPr>
          <a:xfrm>
            <a:off x="127666" y="4170066"/>
            <a:ext cx="8761710" cy="353367"/>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sz="1500" b="1" dirty="0">
                <a:latin typeface="Arial" panose="020B0604020202020204" pitchFamily="34" charset="0"/>
                <a:cs typeface="Arial" panose="020B0604020202020204" pitchFamily="34" charset="0"/>
              </a:rPr>
              <a:t>Note: Billing reports are generated on a daily interval (at midnight), the input runs every hour, you will need to wait for the report to be generated and/or the input to run before it is indexed.</a:t>
            </a:r>
          </a:p>
        </p:txBody>
      </p:sp>
      <p:pic>
        <p:nvPicPr>
          <p:cNvPr id="7" name="Picture 6">
            <a:extLst>
              <a:ext uri="{FF2B5EF4-FFF2-40B4-BE49-F238E27FC236}">
                <a16:creationId xmlns:a16="http://schemas.microsoft.com/office/drawing/2014/main" id="{A09F6ADE-B107-3546-A2E7-5F87C3FC5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683" y="1050982"/>
            <a:ext cx="5051676" cy="3022696"/>
          </a:xfrm>
          <a:prstGeom prst="rect">
            <a:avLst/>
          </a:prstGeom>
        </p:spPr>
      </p:pic>
    </p:spTree>
    <p:extLst>
      <p:ext uri="{BB962C8B-B14F-4D97-AF65-F5344CB8AC3E}">
        <p14:creationId xmlns:p14="http://schemas.microsoft.com/office/powerpoint/2010/main" val="308702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After completing this module you should have:</a:t>
            </a:r>
          </a:p>
          <a:p>
            <a:pPr lvl="1"/>
            <a:r>
              <a:rPr lang="en-US" dirty="0"/>
              <a:t>Configured the Splunk Add-on for GCP with a permission GCP Service account</a:t>
            </a:r>
          </a:p>
          <a:p>
            <a:pPr lvl="1"/>
            <a:r>
              <a:rPr lang="en-US" dirty="0"/>
              <a:t>GCP Cloud Monitoring input/s set up in the Add-on</a:t>
            </a:r>
          </a:p>
          <a:p>
            <a:pPr lvl="1"/>
            <a:r>
              <a:rPr lang="en-US" dirty="0"/>
              <a:t>GCP Pub/Sub input/s set up in the Add-on (Generic or from </a:t>
            </a:r>
            <a:r>
              <a:rPr lang="en-US" dirty="0" err="1"/>
              <a:t>Stackdriver</a:t>
            </a:r>
            <a:r>
              <a:rPr lang="en-US" dirty="0"/>
              <a:t> logging)</a:t>
            </a:r>
          </a:p>
          <a:p>
            <a:pPr lvl="1"/>
            <a:r>
              <a:rPr lang="en-US" dirty="0"/>
              <a:t>GCP Billing report input/s set up in the Add-on</a:t>
            </a:r>
          </a:p>
          <a:p>
            <a:pPr lvl="1"/>
            <a:endParaRPr lang="en-US" b="1" dirty="0"/>
          </a:p>
          <a:p>
            <a:r>
              <a:rPr lang="en-US" dirty="0"/>
              <a:t>After completing these steps (Configuring at least one of input). You will be able to query GCP data in your Splunk environment</a:t>
            </a:r>
          </a:p>
        </p:txBody>
      </p:sp>
      <p:sp>
        <p:nvSpPr>
          <p:cNvPr id="3" name="Title 2"/>
          <p:cNvSpPr>
            <a:spLocks noGrp="1"/>
          </p:cNvSpPr>
          <p:nvPr>
            <p:ph type="title"/>
          </p:nvPr>
        </p:nvSpPr>
        <p:spPr/>
        <p:txBody>
          <a:bodyPr/>
          <a:lstStyle/>
          <a:p>
            <a:r>
              <a:rPr lang="en-US" dirty="0"/>
              <a:t>Summary: GCP Setup</a:t>
            </a:r>
          </a:p>
        </p:txBody>
      </p:sp>
      <p:sp>
        <p:nvSpPr>
          <p:cNvPr id="4" name="Subtitle 3"/>
          <p:cNvSpPr>
            <a:spLocks noGrp="1"/>
          </p:cNvSpPr>
          <p:nvPr>
            <p:ph type="subTitle" idx="12"/>
          </p:nvPr>
        </p:nvSpPr>
        <p:spPr/>
        <p:txBody>
          <a:bodyPr/>
          <a:lstStyle/>
          <a:p>
            <a:r>
              <a:rPr lang="en-US" dirty="0"/>
              <a:t>Summary for GCP Setup</a:t>
            </a:r>
          </a:p>
        </p:txBody>
      </p:sp>
    </p:spTree>
    <p:extLst>
      <p:ext uri="{BB962C8B-B14F-4D97-AF65-F5344CB8AC3E}">
        <p14:creationId xmlns:p14="http://schemas.microsoft.com/office/powerpoint/2010/main" val="16076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611" y="732517"/>
            <a:ext cx="7538311" cy="2124536"/>
          </a:xfrm>
        </p:spPr>
        <p:txBody>
          <a:bodyPr/>
          <a:lstStyle/>
          <a:p>
            <a:r>
              <a:rPr lang="en-US" dirty="0"/>
              <a:t>Continue to Module 3: </a:t>
            </a:r>
            <a:br>
              <a:rPr lang="en-US" dirty="0"/>
            </a:br>
            <a:r>
              <a:rPr lang="en-US" dirty="0"/>
              <a:t>Troubleshooting Add-on inputs</a:t>
            </a:r>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Navigating to the Splunk Add-on for GCP  – Part 2</a:t>
            </a:r>
          </a:p>
        </p:txBody>
      </p:sp>
      <p:sp>
        <p:nvSpPr>
          <p:cNvPr id="4" name="Subtitle 3"/>
          <p:cNvSpPr>
            <a:spLocks noGrp="1"/>
          </p:cNvSpPr>
          <p:nvPr>
            <p:ph type="subTitle" idx="12"/>
          </p:nvPr>
        </p:nvSpPr>
        <p:spPr>
          <a:xfrm>
            <a:off x="342048" y="660003"/>
            <a:ext cx="8459905" cy="205950"/>
          </a:xfrm>
        </p:spPr>
        <p:txBody>
          <a:bodyPr/>
          <a:lstStyle/>
          <a:p>
            <a:r>
              <a:rPr lang="en-US" dirty="0"/>
              <a:t>Click the Splunk Add-on for GCP menu icon</a:t>
            </a:r>
          </a:p>
        </p:txBody>
      </p:sp>
      <p:pic>
        <p:nvPicPr>
          <p:cNvPr id="11" name="Picture 10">
            <a:extLst>
              <a:ext uri="{FF2B5EF4-FFF2-40B4-BE49-F238E27FC236}">
                <a16:creationId xmlns:a16="http://schemas.microsoft.com/office/drawing/2014/main" id="{F05D8197-69D4-AC48-870D-99E5B717D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008" y="1253805"/>
            <a:ext cx="6430945" cy="2581824"/>
          </a:xfrm>
          <a:prstGeom prst="rect">
            <a:avLst/>
          </a:prstGeom>
        </p:spPr>
      </p:pic>
      <p:sp>
        <p:nvSpPr>
          <p:cNvPr id="7" name="TextBox 6">
            <a:extLst>
              <a:ext uri="{FF2B5EF4-FFF2-40B4-BE49-F238E27FC236}">
                <a16:creationId xmlns:a16="http://schemas.microsoft.com/office/drawing/2014/main" id="{B207E1D6-8D3D-F84E-8CB9-5535EC266847}"/>
              </a:ext>
            </a:extLst>
          </p:cNvPr>
          <p:cNvSpPr txBox="1"/>
          <p:nvPr/>
        </p:nvSpPr>
        <p:spPr>
          <a:xfrm flipH="1">
            <a:off x="100484" y="1830001"/>
            <a:ext cx="1678074" cy="1107996"/>
          </a:xfrm>
          <a:prstGeom prst="rect">
            <a:avLst/>
          </a:prstGeom>
          <a:noFill/>
        </p:spPr>
        <p:txBody>
          <a:bodyPr wrap="square" lIns="0" tIns="0" rIns="0" bIns="0" rtlCol="0">
            <a:spAutoFit/>
          </a:bodyPr>
          <a:lstStyle/>
          <a:p>
            <a:r>
              <a:rPr lang="en-US" sz="2400" dirty="0"/>
              <a:t>Open the GCP Add-on icon</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778558" y="1929284"/>
            <a:ext cx="683288" cy="45471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76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A0D85D3-F90D-5749-BA7B-E7A7D6A91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0862" y="1329102"/>
            <a:ext cx="6678921" cy="1555796"/>
          </a:xfrm>
          <a:prstGeom prst="rect">
            <a:avLst/>
          </a:prstGeom>
        </p:spPr>
      </p:pic>
      <p:sp>
        <p:nvSpPr>
          <p:cNvPr id="3" name="Title 2"/>
          <p:cNvSpPr>
            <a:spLocks noGrp="1"/>
          </p:cNvSpPr>
          <p:nvPr>
            <p:ph type="title"/>
          </p:nvPr>
        </p:nvSpPr>
        <p:spPr>
          <a:xfrm>
            <a:off x="342047" y="232795"/>
            <a:ext cx="8459906" cy="332690"/>
          </a:xfrm>
        </p:spPr>
        <p:txBody>
          <a:bodyPr/>
          <a:lstStyle/>
          <a:p>
            <a:r>
              <a:rPr lang="en-US" dirty="0"/>
              <a:t>Getting the Service account key string – Part 3</a:t>
            </a:r>
          </a:p>
        </p:txBody>
      </p:sp>
      <p:sp>
        <p:nvSpPr>
          <p:cNvPr id="4" name="Subtitle 3"/>
          <p:cNvSpPr>
            <a:spLocks noGrp="1"/>
          </p:cNvSpPr>
          <p:nvPr>
            <p:ph type="subTitle" idx="12"/>
          </p:nvPr>
        </p:nvSpPr>
        <p:spPr>
          <a:xfrm>
            <a:off x="342048" y="660003"/>
            <a:ext cx="8459905" cy="205950"/>
          </a:xfrm>
        </p:spPr>
        <p:txBody>
          <a:bodyPr/>
          <a:lstStyle/>
          <a:p>
            <a:r>
              <a:rPr lang="en-US" dirty="0"/>
              <a:t>Open the Service account JSON key file in a text editor. Select the entire contents of the file and copy, you will need to paste it in the next step</a:t>
            </a:r>
          </a:p>
        </p:txBody>
      </p:sp>
      <p:sp>
        <p:nvSpPr>
          <p:cNvPr id="7" name="TextBox 6">
            <a:extLst>
              <a:ext uri="{FF2B5EF4-FFF2-40B4-BE49-F238E27FC236}">
                <a16:creationId xmlns:a16="http://schemas.microsoft.com/office/drawing/2014/main" id="{B207E1D6-8D3D-F84E-8CB9-5535EC266847}"/>
              </a:ext>
            </a:extLst>
          </p:cNvPr>
          <p:cNvSpPr txBox="1"/>
          <p:nvPr/>
        </p:nvSpPr>
        <p:spPr>
          <a:xfrm flipH="1">
            <a:off x="342045" y="1830001"/>
            <a:ext cx="1285787" cy="738664"/>
          </a:xfrm>
          <a:prstGeom prst="rect">
            <a:avLst/>
          </a:prstGeom>
          <a:noFill/>
        </p:spPr>
        <p:txBody>
          <a:bodyPr wrap="square" lIns="0" tIns="0" rIns="0" bIns="0" rtlCol="0">
            <a:spAutoFit/>
          </a:bodyPr>
          <a:lstStyle/>
          <a:p>
            <a:r>
              <a:rPr lang="en-US" sz="2400" dirty="0"/>
              <a:t>Copy the entire file</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627832" y="2014667"/>
            <a:ext cx="904353" cy="18466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04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Adding your Service account key – Part 4</a:t>
            </a:r>
          </a:p>
        </p:txBody>
      </p:sp>
      <p:sp>
        <p:nvSpPr>
          <p:cNvPr id="4" name="Subtitle 3"/>
          <p:cNvSpPr>
            <a:spLocks noGrp="1"/>
          </p:cNvSpPr>
          <p:nvPr>
            <p:ph type="subTitle" idx="12"/>
          </p:nvPr>
        </p:nvSpPr>
        <p:spPr>
          <a:xfrm>
            <a:off x="342048" y="660003"/>
            <a:ext cx="8459905" cy="205950"/>
          </a:xfrm>
        </p:spPr>
        <p:txBody>
          <a:bodyPr/>
          <a:lstStyle/>
          <a:p>
            <a:r>
              <a:rPr lang="en-US" dirty="0"/>
              <a:t>Open the Configuration tab in the Splunk Add-on for GCP</a:t>
            </a:r>
          </a:p>
        </p:txBody>
      </p:sp>
      <p:sp>
        <p:nvSpPr>
          <p:cNvPr id="7" name="TextBox 6">
            <a:extLst>
              <a:ext uri="{FF2B5EF4-FFF2-40B4-BE49-F238E27FC236}">
                <a16:creationId xmlns:a16="http://schemas.microsoft.com/office/drawing/2014/main" id="{B207E1D6-8D3D-F84E-8CB9-5535EC266847}"/>
              </a:ext>
            </a:extLst>
          </p:cNvPr>
          <p:cNvSpPr txBox="1"/>
          <p:nvPr/>
        </p:nvSpPr>
        <p:spPr>
          <a:xfrm flipH="1">
            <a:off x="342045" y="1830001"/>
            <a:ext cx="1285787"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106EDEE0-B355-154C-93D8-26A015994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863" y="1662547"/>
            <a:ext cx="6561574" cy="2136911"/>
          </a:xfrm>
          <a:prstGeom prst="rect">
            <a:avLst/>
          </a:prstGeom>
        </p:spPr>
      </p:pic>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627832" y="1830001"/>
            <a:ext cx="753627" cy="18466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372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7998</TotalTime>
  <Words>2627</Words>
  <Application>Microsoft Macintosh PowerPoint</Application>
  <PresentationFormat>On-screen Show (16:9)</PresentationFormat>
  <Paragraphs>282</Paragraphs>
  <Slides>66</Slides>
  <Notes>62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.LucidaGrandeUI</vt:lpstr>
      <vt:lpstr>ＭＳ Ｐゴシック</vt:lpstr>
      <vt:lpstr>Arial</vt:lpstr>
      <vt:lpstr>Calibri</vt:lpstr>
      <vt:lpstr>Consolas</vt:lpstr>
      <vt:lpstr>Splunk2017</vt:lpstr>
      <vt:lpstr>Cooking with GCP and Splunk</vt:lpstr>
      <vt:lpstr>Setting up the Splunk Add-on for GCP</vt:lpstr>
      <vt:lpstr>Setting up the Splunk Add-on for GCP</vt:lpstr>
      <vt:lpstr>Adding the GCP service account to the Splunk Add-on for GCP</vt:lpstr>
      <vt:lpstr>Table of Contents: Adding the GCP service account </vt:lpstr>
      <vt:lpstr>Finding your Service account key – Part 1 </vt:lpstr>
      <vt:lpstr>Navigating to the Splunk Add-on for GCP  – Part 2</vt:lpstr>
      <vt:lpstr>Getting the Service account key string – Part 3</vt:lpstr>
      <vt:lpstr>Adding your Service account key – Part 4</vt:lpstr>
      <vt:lpstr>Adding your Service account key – Part 4</vt:lpstr>
      <vt:lpstr>Set up GCP Cloud Monitoring input</vt:lpstr>
      <vt:lpstr>Table of Contents: Set up a GCP Cloud Billing input </vt:lpstr>
      <vt:lpstr>Setting up a Cloud Monitoring input for the Splunk Add-on for GCP – Part 1 </vt:lpstr>
      <vt:lpstr>Setting up a Cloud Monitoring input for the Splunk Add-on for GCP – Part 1 </vt:lpstr>
      <vt:lpstr>Setting up a Cloud Monitoring input for the Splunk Add-on for GCP – Part 1 </vt:lpstr>
      <vt:lpstr>Setting up a Cloud Monitoring input for the Splunk Add-on for GCP – Part 1 </vt:lpstr>
      <vt:lpstr>Setting up a Cloud Monitoring input for the Splunk Add-on for GCP – Part 1 </vt:lpstr>
      <vt:lpstr>Setting up a Cloud Monitoring input for the Splunk Add-on for GCP – Part 1 </vt:lpstr>
      <vt:lpstr>Confirming successful input creation and set up – Part 2</vt:lpstr>
      <vt:lpstr>Confirming successful data ingestion using Splunk search – Part 3 </vt:lpstr>
      <vt:lpstr>Confirming successful data ingestion using Splunk search – Part 3 </vt:lpstr>
      <vt:lpstr>Set up a generic GCP Cloud Pub/Sub input</vt:lpstr>
      <vt:lpstr>Table of Contents: Set up a generic GCP Cloud Pub/Sub input </vt:lpstr>
      <vt:lpstr>Setting up a generic Cloud Pub/Sub input for the Splunk Add-on for GCP – Part 1 </vt:lpstr>
      <vt:lpstr>Setting up a generic Cloud Pub/Sub input for the Splunk Add-on for GCP – Part 1 </vt:lpstr>
      <vt:lpstr>Setting up a generic Cloud Pub/Sub input for the Splunk Add-on for GCP – Part 1 </vt:lpstr>
      <vt:lpstr>Setting up a generic Cloud Pub/Sub input for the Splunk Add-on for GCP – Part 1 </vt:lpstr>
      <vt:lpstr>Setting up a generic Cloud Pub/Sub input for the Splunk Add-on for GCP – Part 1 </vt:lpstr>
      <vt:lpstr>Setting up a a generic Cloud Pub/Sub input for the Splunk Add-on for GCP – Part 1 </vt:lpstr>
      <vt:lpstr>Confirming successful input creation and set up – Part 2 </vt:lpstr>
      <vt:lpstr>Publishing a test message to the subscription – Part 3 </vt:lpstr>
      <vt:lpstr>Publishing a test message to the subscription – Part 3 </vt:lpstr>
      <vt:lpstr>Publishing a test message to the subscription – Part 3 </vt:lpstr>
      <vt:lpstr>Publishing a test message to the subscription – Part 3 </vt:lpstr>
      <vt:lpstr>Publishing a test message to the subscription – Part 3 </vt:lpstr>
      <vt:lpstr>Confirming successful data ingestion using Splunk search – Part 4 </vt:lpstr>
      <vt:lpstr>Confirming successful data ingestion using Splunk search – Part 4 </vt:lpstr>
      <vt:lpstr>Set up a Stackdriver logging Cloud Pub/Sub input</vt:lpstr>
      <vt:lpstr>Table of Contents: Set up a Stackdriver logging Cloud Pub/Sub input </vt:lpstr>
      <vt:lpstr>Setting up a Stackdriver Cloud Pub/Sub input for the Splunk Add-on for GCP – Part 1 </vt:lpstr>
      <vt:lpstr>Setting up a Stackdriver logging Cloud Pub/Sub input for the Splunk Add-on for GCP – Part 1 </vt:lpstr>
      <vt:lpstr>Setting up a Stackdriver logging Cloud Pub/Sub input for the Splunk Add-on for GCP – Part 1 </vt:lpstr>
      <vt:lpstr>Setting up a Stackdriver logging Cloud Pub/Sub input for the Splunk Add-on for GCP – Part 1 </vt:lpstr>
      <vt:lpstr>Setting up a Stackdriver logging Cloud Pub/Sub input for the Splunk Add-on for GCP – Part 1 </vt:lpstr>
      <vt:lpstr>Setting up a Stackdriver logging Cloud Pub/Sub input for the Splunk Add-on for GCP – Part 1 </vt:lpstr>
      <vt:lpstr>Confirming successful input creation and set up – Part 2 </vt:lpstr>
      <vt:lpstr>Publishing a test message to the subscription – Part 3 </vt:lpstr>
      <vt:lpstr>Publishing a test message to the subscription – Part 3 </vt:lpstr>
      <vt:lpstr>Publishing a test message to the subscription – Part 3 </vt:lpstr>
      <vt:lpstr>Publishing a test message to the subscription – Part 3 </vt:lpstr>
      <vt:lpstr>Publishing a test message to the subscription – Part 3 </vt:lpstr>
      <vt:lpstr>Confirming successful data ingestion using Splunk search – Part 4 </vt:lpstr>
      <vt:lpstr>Confirming successful data ingestion using Splunk search – Part 4 </vt:lpstr>
      <vt:lpstr>Set up a GCP Cloud Billing input</vt:lpstr>
      <vt:lpstr>Table of Contents: Set up a GCP Cloud Billing input </vt:lpstr>
      <vt:lpstr>Setting up a Cloud Billing input for the Splunk Add-on for GCP – Part 1 </vt:lpstr>
      <vt:lpstr>Setting up a Cloud Billing input for the Splunk Add-on for GCP – Part 1 </vt:lpstr>
      <vt:lpstr>Setting up a Cloud Billing input for the Splunk Add-on for GCP – Part 1 </vt:lpstr>
      <vt:lpstr>Setting up a Cloud Billing input for the Splunk Add-on for GCP – Part 1 </vt:lpstr>
      <vt:lpstr>Setting up a Cloud Billing input for the Splunk Add-on for GCP – Part 1 </vt:lpstr>
      <vt:lpstr>Setting up a Cloud Billing input for the Splunk Add-on for GCP – Part 1 </vt:lpstr>
      <vt:lpstr>Setting up a Cloud Billing input for the Splunk Add-on for GCP – Part 1 </vt:lpstr>
      <vt:lpstr>Confirming successful input creation – Part 2 </vt:lpstr>
      <vt:lpstr>Confirming successful data ingestion using Splunk search – Part 3 </vt:lpstr>
      <vt:lpstr>Summary: GCP Setup</vt:lpstr>
      <vt:lpstr>Continue to Module 3:  Troubleshooting Add-on inputs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Microsoft Office User</cp:lastModifiedBy>
  <cp:revision>249</cp:revision>
  <dcterms:created xsi:type="dcterms:W3CDTF">2016-06-30T14:45:34Z</dcterms:created>
  <dcterms:modified xsi:type="dcterms:W3CDTF">2019-01-03T22:59:50Z</dcterms:modified>
</cp:coreProperties>
</file>